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0" r:id="rId3"/>
  </p:sldMasterIdLst>
  <p:notesMasterIdLst>
    <p:notesMasterId r:id="rId15"/>
  </p:notesMasterIdLst>
  <p:sldIdLst>
    <p:sldId id="256" r:id="rId4"/>
    <p:sldId id="257" r:id="rId5"/>
    <p:sldId id="272" r:id="rId6"/>
    <p:sldId id="273" r:id="rId7"/>
    <p:sldId id="307" r:id="rId8"/>
    <p:sldId id="311" r:id="rId9"/>
    <p:sldId id="312" r:id="rId10"/>
    <p:sldId id="313" r:id="rId11"/>
    <p:sldId id="314" r:id="rId12"/>
    <p:sldId id="315" r:id="rId13"/>
    <p:sldId id="310" r:id="rId14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3" pos="56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2424" userDrawn="1">
          <p15:clr>
            <a:srgbClr val="A4A3A4"/>
          </p15:clr>
        </p15:guide>
        <p15:guide id="6" pos="2576" userDrawn="1">
          <p15:clr>
            <a:srgbClr val="A4A3A4"/>
          </p15:clr>
        </p15:guide>
        <p15:guide id="7" pos="4640" userDrawn="1">
          <p15:clr>
            <a:srgbClr val="A4A3A4"/>
          </p15:clr>
        </p15:guide>
        <p15:guide id="8" pos="6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2"/>
    <a:srgbClr val="636462"/>
    <a:srgbClr val="6D6E71"/>
    <a:srgbClr val="003286"/>
    <a:srgbClr val="243B6A"/>
    <a:srgbClr val="87D1E7"/>
    <a:srgbClr val="F4BE48"/>
    <a:srgbClr val="5E256B"/>
    <a:srgbClr val="96C23D"/>
    <a:srgbClr val="8BC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6" autoAdjust="0"/>
    <p:restoredTop sz="96472" autoAdjust="0"/>
  </p:normalViewPr>
  <p:slideViewPr>
    <p:cSldViewPr snapToGrid="0">
      <p:cViewPr varScale="1">
        <p:scale>
          <a:sx n="77" d="100"/>
          <a:sy n="77" d="100"/>
        </p:scale>
        <p:origin x="557" y="62"/>
      </p:cViewPr>
      <p:guideLst>
        <p:guide orient="horz" pos="4032"/>
        <p:guide pos="560"/>
        <p:guide orient="horz" pos="1152"/>
        <p:guide orient="horz" pos="2424"/>
        <p:guide pos="2576"/>
        <p:guide pos="4640"/>
        <p:guide pos="66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oyecki\AppData\Local\Microsoft\Windows\INetCache\Content.Outlook\3JBPRWB6\Volume%20by%20year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87D1E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4-9E44-A9B8-C744FF98F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4BE48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4-9E44-A9B8-C744FF98F6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1E497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4-9E44-A9B8-C744FF98F6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A9A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94-9E44-A9B8-C744FF98F6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96C23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EB4E-8579-C9929D342B7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B6A2E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B-EB4E-8579-C9929D342B7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5E256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B-EB4E-8579-C9929D342B7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7D1E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3B-EB4E-8579-C9929D342B7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4BE48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B-EB4E-8579-C9929D342B7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43B6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3B-EB4E-8579-C9929D342B7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A9A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3B-EB4E-8579-C9929D342B7B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6C23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Neurology
(&gt;400,000 Consults)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3B-EB4E-8579-C9929D342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115391"/>
        <c:axId val="382120943"/>
      </c:barChart>
      <c:catAx>
        <c:axId val="38211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43B6A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US"/>
          </a:p>
        </c:txPr>
        <c:crossAx val="382120943"/>
        <c:crosses val="autoZero"/>
        <c:auto val="1"/>
        <c:lblAlgn val="ctr"/>
        <c:lblOffset val="100"/>
        <c:noMultiLvlLbl val="0"/>
      </c:catAx>
      <c:valAx>
        <c:axId val="38212094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1153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356034372194434"/>
          <c:y val="0.86750444853552366"/>
          <c:w val="0.76773282294636658"/>
          <c:h val="0.1129466237308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>
      <a:outerShdw blurRad="76200" dist="38100" dir="4200000" algn="tl" rotWithShape="0">
        <a:prstClr val="black">
          <a:alpha val="15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B6A2E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4-9E44-A9B8-C744FF98F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5E256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4-9E44-A9B8-C744FF98F6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7D1E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4-9E44-A9B8-C744FF98F6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4BE48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94-9E44-A9B8-C744FF98F6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43B6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EB4E-8579-C9929D342B7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A9A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B-EB4E-8579-C9929D342B7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6C23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Psychiatry
(&gt;100,000 Consults)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B-EB4E-8579-C9929D342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115391"/>
        <c:axId val="382120943"/>
      </c:barChart>
      <c:catAx>
        <c:axId val="38211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43B6A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US"/>
          </a:p>
        </c:txPr>
        <c:crossAx val="382120943"/>
        <c:crosses val="autoZero"/>
        <c:auto val="1"/>
        <c:lblAlgn val="ctr"/>
        <c:lblOffset val="100"/>
        <c:noMultiLvlLbl val="0"/>
      </c:catAx>
      <c:valAx>
        <c:axId val="38212094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1153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86456475868579"/>
          <c:y val="0.88532566252837319"/>
          <c:w val="0.80246587592900065"/>
          <c:h val="7.2190534231544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>
      <a:outerShdw blurRad="76200" dist="38100" dir="4200000" algn="tl" rotWithShape="0">
        <a:prstClr val="black">
          <a:alpha val="15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Volume!$A$71</c:f>
              <c:strCache>
                <c:ptCount val="1"/>
              </c:strCache>
            </c:strRef>
          </c:tx>
          <c:spPr>
            <a:solidFill>
              <a:srgbClr val="96C23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3B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C-4D30-A64E-8FD64D2C4553}"/>
              </c:ext>
            </c:extLst>
          </c:dPt>
          <c:dPt>
            <c:idx val="1"/>
            <c:invertIfNegative val="0"/>
            <c:bubble3D val="0"/>
            <c:spPr>
              <a:solidFill>
                <a:srgbClr val="00A9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FC-4D30-A64E-8FD64D2C4553}"/>
              </c:ext>
            </c:extLst>
          </c:dPt>
          <c:cat>
            <c:numRef>
              <c:f>Volume!$K$25:$M$25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Volume!$K$71:$M$71</c:f>
              <c:numCache>
                <c:formatCode>_(* #,##0_);_(* \(#,##0\);_(* "-"??_);_(@_)</c:formatCode>
                <c:ptCount val="3"/>
                <c:pt idx="0">
                  <c:v>407</c:v>
                </c:pt>
                <c:pt idx="1">
                  <c:v>6228</c:v>
                </c:pt>
                <c:pt idx="2">
                  <c:v>7381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C-4D30-A64E-8FD64D2C4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227109359"/>
        <c:axId val="1227106447"/>
      </c:barChart>
      <c:catAx>
        <c:axId val="122710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106447"/>
        <c:crosses val="autoZero"/>
        <c:auto val="1"/>
        <c:lblAlgn val="ctr"/>
        <c:lblOffset val="100"/>
        <c:noMultiLvlLbl val="0"/>
      </c:catAx>
      <c:valAx>
        <c:axId val="1227106447"/>
        <c:scaling>
          <c:orientation val="minMax"/>
          <c:max val="8000"/>
          <c:min val="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109359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 Regular"/>
              </a:defRPr>
            </a:lvl1pPr>
          </a:lstStyle>
          <a:p>
            <a:fld id="{AEBE948A-C818-A645-B0E4-A7D8D2EA993F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 Regular"/>
              </a:defRPr>
            </a:lvl1pPr>
          </a:lstStyle>
          <a:p>
            <a:fld id="{7F767599-EC1E-5E4A-8E92-5A11084E51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2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67599-EC1E-5E4A-8E92-5A11084E51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8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971550"/>
            <a:ext cx="4660900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67599-EC1E-5E4A-8E92-5A11084E5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67599-EC1E-5E4A-8E92-5A11084E51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8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6438"/>
            <a:ext cx="6291263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73407">
              <a:buFontTx/>
              <a:buNone/>
              <a:defRPr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6703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0679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1B76AEC-EBDB-6B48-82E5-838EFA4E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5597" y="0"/>
            <a:ext cx="8993653" cy="7772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0AF1F-44DA-8844-A978-11F5044FD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1" y="3810000"/>
            <a:ext cx="3515842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lang="en-US" sz="3200" b="0" i="0" kern="1200" spc="-15" smtClean="0">
                <a:solidFill>
                  <a:srgbClr val="00A8A2"/>
                </a:solidFill>
                <a:latin typeface="Trebuchet MS" panose="020B0703020202090204" pitchFamily="34" charset="0"/>
                <a:cs typeface="Calibri Light" panose="020F0502020204030204" pitchFamily="34" charset="0"/>
              </a:defRPr>
            </a:lvl1pPr>
            <a:lvl2pPr>
              <a:defRPr lang="en-US" sz="1800" kern="1200" smtClean="0">
                <a:solidFill>
                  <a:schemeClr val="tx1"/>
                </a:solidFill>
              </a:defRPr>
            </a:lvl2pPr>
            <a:lvl3pPr>
              <a:defRPr lang="en-US" sz="1800" kern="1200" smtClean="0">
                <a:solidFill>
                  <a:schemeClr val="tx1"/>
                </a:solidFill>
              </a:defRPr>
            </a:lvl3pPr>
            <a:lvl4pPr>
              <a:defRPr lang="en-US" sz="1800" kern="1200" smtClean="0">
                <a:solidFill>
                  <a:schemeClr val="tx1"/>
                </a:solidFill>
              </a:defRPr>
            </a:lvl4pPr>
            <a:lvl5pPr>
              <a:defRPr lang="en-US" sz="1800" kern="1200">
                <a:solidFill>
                  <a:schemeClr val="tx1"/>
                </a:solidFill>
              </a:defRPr>
            </a:lvl5pPr>
          </a:lstStyle>
          <a:p>
            <a:pPr marL="12699" lvl="0" algn="l" defTabSz="914323" rtl="0" eaLnBrk="1" latinLnBrk="0" hangingPunct="1">
              <a:spcBef>
                <a:spcPts val="105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54FE18-280D-D04B-B263-BF475720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001" y="6096000"/>
            <a:ext cx="35455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en-US" sz="1000" kern="1200" spc="-15" smtClean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  <a:lvl2pPr>
              <a:defRPr lang="en-US" sz="1000" kern="1200" spc="-10" smtClean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2pPr>
            <a:lvl3pPr>
              <a:defRPr lang="en-US" sz="1000" kern="1200" spc="-10" smtClean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3pPr>
            <a:lvl4pPr>
              <a:defRPr lang="en-US" sz="1000" kern="1200" spc="-10" smtClean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4pPr>
            <a:lvl5pPr>
              <a:defRPr lang="en-US" sz="1000" kern="1200" spc="-1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5pPr>
          </a:lstStyle>
          <a:p>
            <a:pPr marL="12699" marR="5079" lvl="0" algn="l" defTabSz="914323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7FB0215-F9E8-F74B-B917-1AFB433A338C}"/>
              </a:ext>
            </a:extLst>
          </p:cNvPr>
          <p:cNvSpPr/>
          <p:nvPr userDrawn="1"/>
        </p:nvSpPr>
        <p:spPr>
          <a:xfrm>
            <a:off x="0" y="5486400"/>
            <a:ext cx="4204598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697" y="0"/>
                </a:lnTo>
              </a:path>
            </a:pathLst>
          </a:custGeom>
          <a:ln w="9525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Trebuchet MS Regula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145AD93-1CA7-5249-85E1-C36C97008C6F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DF9E074A-E7D3-9F43-AC68-5E031D813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654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2C650B-2F8C-934E-BEE2-164A0616CE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7853" y="1396511"/>
            <a:ext cx="7955547" cy="1106058"/>
          </a:xfrm>
          <a:prstGeom prst="rect">
            <a:avLst/>
          </a:prstGeom>
        </p:spPr>
        <p:txBody>
          <a:bodyPr lIns="91440" tIns="91440" rIns="0" bIns="0"/>
          <a:lstStyle>
            <a:lvl1pPr marL="12700" marR="254635" indent="0" algn="l" defTabSz="91432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1pPr>
            <a:lvl2pPr>
              <a:defRPr lang="en-US" sz="280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2pPr>
            <a:lvl3pPr>
              <a:defRPr lang="en-US" sz="280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3pPr>
            <a:lvl4pPr>
              <a:defRPr lang="en-US" sz="280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4pPr>
            <a:lvl5pPr>
              <a:defRPr lang="en-US" sz="2800" kern="120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5pPr>
          </a:lstStyle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endParaRPr lang="en-US" sz="280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4700BC1-BB20-344D-B490-A848EE565A8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705" y="191056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None/>
              <a:defRPr lang="en-US" sz="1800" dirty="0">
                <a:solidFill>
                  <a:srgbClr val="00A8A2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marL="12699" lvl="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6494-0BFD-0449-A9BF-F65BB0632A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50C03E-523B-BC4B-8C84-B5A074BF0C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78939" y="2899560"/>
            <a:ext cx="7954161" cy="3729840"/>
          </a:xfrm>
          <a:prstGeom prst="rect">
            <a:avLst/>
          </a:prstGeom>
        </p:spPr>
        <p:txBody>
          <a:bodyPr/>
          <a:lstStyle>
            <a:lvl1pPr marL="0" marR="0" indent="0" algn="l" defTabSz="9143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2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2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2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2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2C650B-2F8C-934E-BEE2-164A0616CE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443" y="1403684"/>
            <a:ext cx="12556957" cy="1179095"/>
          </a:xfrm>
          <a:prstGeom prst="rect">
            <a:avLst/>
          </a:prstGeom>
        </p:spPr>
        <p:txBody>
          <a:bodyPr lIns="91440" tIns="91440" rIns="0" bIns="0"/>
          <a:lstStyle>
            <a:lvl1pPr>
              <a:defRPr lang="en-US" b="0" i="0" dirty="0">
                <a:solidFill>
                  <a:srgbClr val="003286"/>
                </a:solidFill>
                <a:latin typeface="Trebuchet MS" panose="020B0703020202090204" pitchFamily="34" charset="0"/>
                <a:cs typeface="Calibri Light" panose="020F0502020204030204" pitchFamily="34" charset="0"/>
              </a:defRPr>
            </a:lvl1pPr>
          </a:lstStyle>
          <a:p>
            <a:pPr marL="12700" marR="254635" lvl="0" indent="0" fontAlgn="auto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Tx/>
              <a:buSzTx/>
              <a:buNone/>
              <a:tabLst/>
            </a:pPr>
            <a:endParaRPr lang="en-US" sz="280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50C03E-523B-BC4B-8C84-B5A074BF0C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6441" y="2871537"/>
            <a:ext cx="12554769" cy="2573913"/>
          </a:xfrm>
          <a:prstGeom prst="rect">
            <a:avLst/>
          </a:prstGeom>
        </p:spPr>
        <p:txBody>
          <a:bodyPr/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FAC9CCD9-78D8-FD46-BC58-081CE827A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58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F8657-C6DD-4344-953B-BEF714095D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3219" y="1396510"/>
            <a:ext cx="8000181" cy="523289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800" b="0" i="0" spc="-150" dirty="0" smtClean="0">
                <a:solidFill>
                  <a:srgbClr val="003286"/>
                </a:solidFill>
                <a:effectLst/>
                <a:latin typeface="Trebuchet MS" panose="020B0703020202090204" pitchFamily="34" charset="0"/>
                <a:cs typeface="Calibri Light" panose="020F0502020204030204" pitchFamily="34" charset="0"/>
              </a:defRPr>
            </a:lvl1pPr>
          </a:lstStyle>
          <a:p>
            <a:pPr marL="12699" marR="254614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/>
            </a:pPr>
            <a:endParaRPr lang="en-US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73212033-5FBB-9B4A-9D74-C88DFA0D4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3A26152-36B9-A04D-A6D7-5E17F92FF4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5AD6C64-0E35-1F47-BEB2-B99E51FE268C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73212033-5FBB-9B4A-9D74-C88DFA0D4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3A26152-36B9-A04D-A6D7-5E17F92FF4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5AD6C64-0E35-1F47-BEB2-B99E51FE268C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BE2A82-5BBF-0F41-A236-0138C8D5D4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38663" y="1396510"/>
            <a:ext cx="7994737" cy="523289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800" b="0" i="0" spc="-150" dirty="0">
                <a:solidFill>
                  <a:srgbClr val="003286"/>
                </a:solidFill>
                <a:effectLst/>
                <a:latin typeface="Trebuchet MS" panose="020B0703020202090204" pitchFamily="34" charset="0"/>
                <a:cs typeface="Calibri Light" panose="020F0502020204030204" pitchFamily="34" charset="0"/>
              </a:defRPr>
            </a:lvl1pPr>
          </a:lstStyle>
          <a:p>
            <a:pPr marL="12699" marR="254614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5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01D9F1-78D0-7644-BFB0-AA86C2F88D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3218" y="1396509"/>
            <a:ext cx="8000181" cy="20846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AA1E20-01C7-874E-9049-B8CCFB2D9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3220" y="3886200"/>
            <a:ext cx="3850136" cy="274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 Regular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A66AD33-2AF6-324B-88D9-96F133B9AB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5068" y="3886200"/>
            <a:ext cx="3758331" cy="274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FFFDAC60-93AE-8043-9425-B8C55156C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5C634A7-EDEA-7448-A041-F361F71C9E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821621B-1CB7-FF4A-9FE9-4136356ED920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2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2C650B-2F8C-934E-BEE2-164A0616CE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219" y="1413398"/>
            <a:ext cx="8000181" cy="1201466"/>
          </a:xfrm>
          <a:prstGeom prst="rect">
            <a:avLst/>
          </a:prstGeom>
        </p:spPr>
        <p:txBody>
          <a:bodyPr lIns="0" tIns="0" rIns="0" bIns="0"/>
          <a:lstStyle>
            <a:lvl1pPr marL="12700" marR="254635" indent="0" algn="l" defTabSz="91432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1pPr>
            <a:lvl2pPr>
              <a:defRPr lang="en-US" sz="280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2pPr>
            <a:lvl3pPr>
              <a:defRPr lang="en-US" sz="280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3pPr>
            <a:lvl4pPr>
              <a:defRPr lang="en-US" sz="2800" kern="120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4pPr>
            <a:lvl5pPr>
              <a:defRPr lang="en-US" sz="2800" kern="120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Calibri Light" panose="020F0502020204030204" pitchFamily="34" charset="0"/>
              </a:defRPr>
            </a:lvl5pPr>
          </a:lstStyle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endParaRPr lang="en-US" sz="280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7220AAF-96B4-B048-B588-622D2E02D667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BF4616A-18E9-784D-ACC2-B933E828A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654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BE7A9721-BFB0-B340-9399-5A493FBBC7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705" y="191056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None/>
              <a:defRPr lang="en-US" sz="1800" dirty="0">
                <a:solidFill>
                  <a:srgbClr val="00A8A2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marL="12699" lvl="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7B121CA-6839-1B48-B168-A70E32E22A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A348F2-1163-1645-B71B-B01C205CC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219" y="2871537"/>
            <a:ext cx="8000181" cy="3757863"/>
          </a:xfrm>
          <a:prstGeom prst="rect">
            <a:avLst/>
          </a:prstGeom>
        </p:spPr>
        <p:txBody>
          <a:bodyPr/>
          <a:lstStyle>
            <a:lvl1pPr marL="228581" indent="-228581">
              <a:lnSpc>
                <a:spcPct val="150000"/>
              </a:lnSpc>
              <a:spcAft>
                <a:spcPts val="1200"/>
              </a:spcAft>
              <a:buClr>
                <a:srgbClr val="003286"/>
              </a:buClr>
              <a:buFont typeface="Helvetica" pitchFamily="2" charset="0"/>
              <a:buChar char="●"/>
              <a:defRPr sz="15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685742" indent="-228581">
              <a:lnSpc>
                <a:spcPct val="150000"/>
              </a:lnSpc>
              <a:spcAft>
                <a:spcPts val="1200"/>
              </a:spcAft>
              <a:buClr>
                <a:srgbClr val="00A9A2"/>
              </a:buClr>
              <a:buFont typeface="Helvetica" pitchFamily="2" charset="0"/>
              <a:buChar char="●"/>
              <a:defRPr sz="15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1142904" indent="-228581">
              <a:lnSpc>
                <a:spcPct val="150000"/>
              </a:lnSpc>
              <a:spcAft>
                <a:spcPts val="1200"/>
              </a:spcAft>
              <a:buClr>
                <a:srgbClr val="96C23D"/>
              </a:buClr>
              <a:buFont typeface="Helvetica" pitchFamily="2" charset="0"/>
              <a:buChar char="●"/>
              <a:defRPr sz="15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600066" indent="-228581">
              <a:lnSpc>
                <a:spcPct val="150000"/>
              </a:lnSpc>
              <a:spcAft>
                <a:spcPts val="1200"/>
              </a:spcAft>
              <a:buClr>
                <a:srgbClr val="003286"/>
              </a:buClr>
              <a:buFont typeface="AppleSymbols" panose="02000000000000000000" pitchFamily="2" charset="-79"/>
              <a:buChar char="⎻"/>
              <a:defRPr sz="15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2057227" indent="-228581">
              <a:lnSpc>
                <a:spcPct val="150000"/>
              </a:lnSpc>
              <a:spcAft>
                <a:spcPts val="1200"/>
              </a:spcAft>
              <a:buClr>
                <a:srgbClr val="636462"/>
              </a:buClr>
              <a:buFont typeface="Courier New" panose="02070309020205020404" pitchFamily="49" charset="0"/>
              <a:buChar char="o"/>
              <a:defRPr sz="15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82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C72C4819-A14E-2C46-949F-A29DB93E1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B57028-559A-C34D-8787-35B232764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400" y="1371600"/>
            <a:ext cx="12572999" cy="5257800"/>
          </a:xfrm>
          <a:prstGeom prst="rect">
            <a:avLst/>
          </a:prstGeom>
        </p:spPr>
        <p:txBody>
          <a:bodyPr numCol="2" spcCol="274320"/>
          <a:lstStyle>
            <a:lvl1pPr marL="228581" indent="-228581">
              <a:lnSpc>
                <a:spcPct val="150000"/>
              </a:lnSpc>
              <a:spcAft>
                <a:spcPts val="1200"/>
              </a:spcAft>
              <a:buClr>
                <a:srgbClr val="003286"/>
              </a:buClr>
              <a:buFont typeface="Helvetica" pitchFamily="2" charset="0"/>
              <a:buChar char="●"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685742" indent="-228581">
              <a:lnSpc>
                <a:spcPct val="150000"/>
              </a:lnSpc>
              <a:spcAft>
                <a:spcPts val="1200"/>
              </a:spcAft>
              <a:buClr>
                <a:srgbClr val="00A9A2"/>
              </a:buClr>
              <a:buFont typeface="Helvetica" pitchFamily="2" charset="0"/>
              <a:buChar char="●"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1142904" indent="-228581">
              <a:lnSpc>
                <a:spcPct val="150000"/>
              </a:lnSpc>
              <a:spcAft>
                <a:spcPts val="1200"/>
              </a:spcAft>
              <a:buClr>
                <a:srgbClr val="96C23D"/>
              </a:buClr>
              <a:buFont typeface="Helvetica" pitchFamily="2" charset="0"/>
              <a:buChar char="●"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600066" indent="-228581">
              <a:lnSpc>
                <a:spcPct val="150000"/>
              </a:lnSpc>
              <a:spcAft>
                <a:spcPts val="1200"/>
              </a:spcAft>
              <a:buClr>
                <a:srgbClr val="003286"/>
              </a:buClr>
              <a:buFont typeface="AppleSymbols" panose="02000000000000000000" pitchFamily="2" charset="-79"/>
              <a:buChar char="⎻"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2057227" indent="-228581">
              <a:lnSpc>
                <a:spcPct val="150000"/>
              </a:lnSpc>
              <a:spcAft>
                <a:spcPts val="1200"/>
              </a:spcAft>
              <a:buClr>
                <a:srgbClr val="636462"/>
              </a:buClr>
              <a:buFont typeface="Courier New" panose="02070309020205020404" pitchFamily="49" charset="0"/>
              <a:buChar char="o"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15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C72C4819-A14E-2C46-949F-A29DB93E1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19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39CB7B-3616-5346-8947-2EBB86FC57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08800" y="1396510"/>
            <a:ext cx="6908806" cy="5232890"/>
          </a:xfrm>
          <a:prstGeom prst="rect">
            <a:avLst/>
          </a:prstGeom>
        </p:spPr>
        <p:txBody>
          <a:bodyPr/>
          <a:lstStyle>
            <a:lvl1pPr>
              <a:defRPr lang="en-US" sz="1500" dirty="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284187CE-FA61-EB46-9B7C-97B27F192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663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62387CC-589B-BC41-834B-EE047BA364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663" y="2842590"/>
            <a:ext cx="5766221" cy="3786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7A40FF-9806-0E44-BBDA-DB1356991F5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6750" y="1397000"/>
            <a:ext cx="5765800" cy="1217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-50" baseline="0">
                <a:solidFill>
                  <a:srgbClr val="003286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33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D413CF3-69AB-8D49-A064-10693C87A942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5233220" y="1396509"/>
            <a:ext cx="7746952" cy="5180753"/>
          </a:xfrm>
          <a:prstGeom prst="rect">
            <a:avLst/>
          </a:prstGeom>
        </p:spPr>
        <p:txBody>
          <a:bodyPr/>
          <a:lstStyle>
            <a:lvl1pPr>
              <a:defRPr lang="en-US" sz="1500" dirty="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6FCE314A-57ED-4946-8FC7-6CCA626C3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654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9861265B-9C7F-C949-A04E-77D67EFC5E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705" y="191056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None/>
              <a:defRPr lang="en-US" sz="1800" dirty="0">
                <a:solidFill>
                  <a:srgbClr val="00A8A2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marL="12699" lvl="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8B0DBE-2066-B14A-827A-74C1A904C67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DEF2585-90B3-2040-ADBC-99EE22045170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3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2577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1E1417-E60B-AD43-B654-952042434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3685" y="2383558"/>
            <a:ext cx="3820527" cy="1828800"/>
          </a:xfrm>
          <a:prstGeom prst="rect">
            <a:avLst/>
          </a:prstGeom>
          <a:solidFill>
            <a:srgbClr val="003286"/>
          </a:solidFill>
        </p:spPr>
        <p:txBody>
          <a:bodyPr vert="horz" wrap="square" lIns="0" tIns="182880" rIns="0" bIns="0" rtlCol="0">
            <a:normAutofit/>
          </a:bodyPr>
          <a:lstStyle>
            <a:lvl1pPr marL="228581" marR="462241" indent="0" algn="l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871" algn="l"/>
              </a:tabLst>
              <a:defRPr lang="en-US" sz="1800" b="1" spc="-15" dirty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lvl="0">
              <a:lnSpc>
                <a:spcPct val="100000"/>
              </a:lnSpc>
              <a:spcBef>
                <a:spcPts val="1365"/>
              </a:spcBef>
            </a:pPr>
            <a:r>
              <a:rPr lang="en-US" dirty="0"/>
              <a:t>Edit Master</a:t>
            </a:r>
          </a:p>
          <a:p>
            <a:pPr marL="342871" marR="0" lvl="0" indent="-114290" algn="l" defTabSz="914323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Europa-Light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2C14AA-5FFC-6047-8FFD-36BA5609D4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3218" y="2916958"/>
            <a:ext cx="3821005" cy="1295400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228581" indent="0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Europa-Light"/>
              </a:defRPr>
            </a:lvl1pPr>
            <a:lvl2pPr marL="685742" indent="-457162">
              <a:defRPr/>
            </a:lvl2pPr>
            <a:lvl3pPr marL="685742" indent="-457162">
              <a:defRPr/>
            </a:lvl3pPr>
            <a:lvl4pPr marL="685742" indent="-457162">
              <a:defRPr/>
            </a:lvl4pPr>
            <a:lvl5pPr marL="685742" indent="-457162">
              <a:defRPr/>
            </a:lvl5pPr>
          </a:lstStyle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Edit Master text styles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Second level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Third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7A2F365-83EC-264D-A3AB-6115A09B56F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33220" y="1396510"/>
            <a:ext cx="8000180" cy="590058"/>
          </a:xfrm>
          <a:prstGeom prst="rect">
            <a:avLst/>
          </a:prstGeom>
        </p:spPr>
        <p:txBody>
          <a:bodyPr/>
          <a:lstStyle>
            <a:lvl1pPr>
              <a:defRPr lang="en-US" spc="-145" dirty="0" smtClean="0">
                <a:solidFill>
                  <a:srgbClr val="003286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BF58C8A-F580-8E44-856F-E7E718B1B4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12860" y="2383558"/>
            <a:ext cx="3820527" cy="1828800"/>
          </a:xfrm>
          <a:prstGeom prst="rect">
            <a:avLst/>
          </a:prstGeom>
          <a:solidFill>
            <a:srgbClr val="003286"/>
          </a:solidFill>
        </p:spPr>
        <p:txBody>
          <a:bodyPr vert="horz" wrap="square" lIns="0" tIns="182880" rIns="0" bIns="0" rtlCol="0">
            <a:normAutofit/>
          </a:bodyPr>
          <a:lstStyle>
            <a:lvl1pPr marL="228581" marR="462241" indent="0" algn="l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871" algn="l"/>
              </a:tabLst>
              <a:defRPr lang="en-US" sz="1800" b="1" spc="-15" dirty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lvl="0">
              <a:lnSpc>
                <a:spcPct val="100000"/>
              </a:lnSpc>
              <a:spcBef>
                <a:spcPts val="1365"/>
              </a:spcBef>
            </a:pPr>
            <a:r>
              <a:rPr lang="en-US" dirty="0"/>
              <a:t>Edit Master</a:t>
            </a:r>
          </a:p>
          <a:p>
            <a:pPr marL="342871" marR="0" lvl="0" indent="-114290" algn="l" defTabSz="914323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Europa-Light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606ECCC4-3D8A-F141-904C-FF1FF758ED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2395" y="2916958"/>
            <a:ext cx="3821005" cy="1295400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228581" indent="0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Europa-Light"/>
              </a:defRPr>
            </a:lvl1pPr>
            <a:lvl2pPr marL="685742" indent="-457162">
              <a:defRPr/>
            </a:lvl2pPr>
            <a:lvl3pPr marL="685742" indent="-457162">
              <a:defRPr/>
            </a:lvl3pPr>
            <a:lvl4pPr marL="685742" indent="-457162">
              <a:defRPr/>
            </a:lvl4pPr>
            <a:lvl5pPr marL="685742" indent="-457162">
              <a:defRPr/>
            </a:lvl5pPr>
          </a:lstStyle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Edit Master text styles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Second level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Third level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3A5BC3A-74D4-B744-8727-38B1C4835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3685" y="4540622"/>
            <a:ext cx="3820527" cy="1828800"/>
          </a:xfrm>
          <a:prstGeom prst="rect">
            <a:avLst/>
          </a:prstGeom>
          <a:solidFill>
            <a:srgbClr val="003286"/>
          </a:solidFill>
        </p:spPr>
        <p:txBody>
          <a:bodyPr vert="horz" wrap="square" lIns="0" tIns="182880" rIns="0" bIns="0" rtlCol="0">
            <a:normAutofit/>
          </a:bodyPr>
          <a:lstStyle>
            <a:lvl1pPr marL="228581" marR="462241" indent="0" algn="l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871" algn="l"/>
              </a:tabLst>
              <a:defRPr lang="en-US" sz="1800" b="1" spc="-15" dirty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lvl="0">
              <a:lnSpc>
                <a:spcPct val="100000"/>
              </a:lnSpc>
              <a:spcBef>
                <a:spcPts val="1365"/>
              </a:spcBef>
            </a:pPr>
            <a:r>
              <a:rPr lang="en-US" dirty="0"/>
              <a:t>Edit Master</a:t>
            </a:r>
          </a:p>
          <a:p>
            <a:pPr marL="342871" marR="0" lvl="0" indent="-114290" algn="l" defTabSz="914323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Europa-Light"/>
            </a:endParaRP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879FBA06-174F-7041-8D41-03C3CEC990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3218" y="5074022"/>
            <a:ext cx="3821005" cy="1295400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228581" indent="0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Europa-Light"/>
              </a:defRPr>
            </a:lvl1pPr>
            <a:lvl2pPr marL="685742" indent="-457162">
              <a:defRPr/>
            </a:lvl2pPr>
            <a:lvl3pPr marL="685742" indent="-457162">
              <a:defRPr/>
            </a:lvl3pPr>
            <a:lvl4pPr marL="685742" indent="-457162">
              <a:defRPr/>
            </a:lvl4pPr>
            <a:lvl5pPr marL="685742" indent="-457162">
              <a:defRPr/>
            </a:lvl5pPr>
          </a:lstStyle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Edit Master text styles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Second level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Third level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E074A7F0-89E9-1A40-8F13-8430115741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12860" y="4564379"/>
            <a:ext cx="3820527" cy="1828800"/>
          </a:xfrm>
          <a:prstGeom prst="rect">
            <a:avLst/>
          </a:prstGeom>
          <a:solidFill>
            <a:srgbClr val="003286"/>
          </a:solidFill>
        </p:spPr>
        <p:txBody>
          <a:bodyPr vert="horz" wrap="square" lIns="0" tIns="182880" rIns="0" bIns="0" rtlCol="0">
            <a:normAutofit/>
          </a:bodyPr>
          <a:lstStyle>
            <a:lvl1pPr marL="228581" marR="462241" indent="0" algn="l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871" algn="l"/>
              </a:tabLst>
              <a:defRPr lang="en-US" sz="1800" b="1" spc="-15" dirty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lvl="0">
              <a:lnSpc>
                <a:spcPct val="100000"/>
              </a:lnSpc>
              <a:spcBef>
                <a:spcPts val="1365"/>
              </a:spcBef>
            </a:pPr>
            <a:r>
              <a:rPr lang="en-US" dirty="0"/>
              <a:t>Edit Master</a:t>
            </a:r>
          </a:p>
          <a:p>
            <a:pPr marL="342871" marR="0" lvl="0" indent="-114290" algn="l" defTabSz="914323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Europa-Light"/>
            </a:endParaRP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8B093203-1B4D-BF4C-9410-2DCFE8453E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2395" y="5097779"/>
            <a:ext cx="3821005" cy="1295400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228581" indent="0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Europa-Light"/>
              </a:defRPr>
            </a:lvl1pPr>
            <a:lvl2pPr marL="685742" indent="-457162">
              <a:defRPr/>
            </a:lvl2pPr>
            <a:lvl3pPr marL="685742" indent="-457162">
              <a:defRPr/>
            </a:lvl3pPr>
            <a:lvl4pPr marL="685742" indent="-457162">
              <a:defRPr/>
            </a:lvl4pPr>
            <a:lvl5pPr marL="685742" indent="-457162">
              <a:defRPr/>
            </a:lvl5pPr>
          </a:lstStyle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Edit Master text styles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Second level</a:t>
            </a:r>
          </a:p>
          <a:p>
            <a:pPr marL="342871" lvl="0" indent="-114290" algn="l" defTabSz="914323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871" algn="l"/>
              </a:tabLst>
              <a:defRPr/>
            </a:pPr>
            <a:r>
              <a:rPr lang="en-US" dirty="0"/>
              <a:t>Third level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7A57AF4-F6AE-FB40-A148-FB51F0941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654" y="-160208"/>
            <a:ext cx="7118158" cy="1159728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255744D-AF93-A545-84D6-2CC0B98327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705" y="191056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>
            <a:lvl1pPr marL="0" indent="0">
              <a:buNone/>
              <a:defRPr lang="en-US" sz="1800" dirty="0">
                <a:solidFill>
                  <a:srgbClr val="00A8A2"/>
                </a:solidFill>
                <a:latin typeface="Trebuchet MS" panose="020B0703020202090204" pitchFamily="34" charset="0"/>
                <a:cs typeface="Europa-Bold"/>
              </a:defRPr>
            </a:lvl1pPr>
          </a:lstStyle>
          <a:p>
            <a:pPr marL="12699" lvl="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68F875D-A289-0A42-B88C-1641E5F9D9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663" y="1396510"/>
            <a:ext cx="3692697" cy="5232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636462"/>
                </a:solidFill>
                <a:latin typeface="Trebuchet MS" panose="020B0703020202090204" pitchFamily="34" charset="0"/>
              </a:defRPr>
            </a:lvl1pPr>
            <a:lvl2pPr marL="457162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2pPr>
            <a:lvl3pPr marL="914323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3pPr>
            <a:lvl4pPr marL="1371485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4pPr>
            <a:lvl5pPr marL="1828647" indent="0">
              <a:buNone/>
              <a:defRPr sz="1000">
                <a:solidFill>
                  <a:srgbClr val="63646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D0E72CB-74E6-6A49-AA78-6A71F7487611}"/>
              </a:ext>
            </a:extLst>
          </p:cNvPr>
          <p:cNvSpPr/>
          <p:nvPr userDrawn="1"/>
        </p:nvSpPr>
        <p:spPr>
          <a:xfrm flipH="1">
            <a:off x="4773430" y="1396510"/>
            <a:ext cx="45719" cy="523289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580"/>
                </a:lnTo>
              </a:path>
            </a:pathLst>
          </a:custGeom>
          <a:ln w="6350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b="0" i="0" dirty="0"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3E27-A5EA-C04F-8C86-FC7C9455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61" y="2232992"/>
            <a:ext cx="5233939" cy="4548808"/>
          </a:xfrm>
          <a:prstGeom prst="roundRect">
            <a:avLst>
              <a:gd name="adj" fmla="val 1390"/>
            </a:avLst>
          </a:prstGeom>
          <a:solidFill>
            <a:srgbClr val="FFFFFF">
              <a:alpha val="85098"/>
            </a:srgbClr>
          </a:solidFill>
        </p:spPr>
        <p:txBody>
          <a:bodyPr lIns="274320" tIns="274320" rIns="274320" bIns="274320" anchor="t">
            <a:normAutofit/>
          </a:bodyPr>
          <a:lstStyle>
            <a:lvl1pPr marL="12700" marR="365125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lang="en-US" sz="2000" b="0" kern="1200" dirty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Regular"/>
              </a:defRPr>
            </a:lvl1pPr>
          </a:lstStyle>
          <a:p>
            <a:pPr marL="12700" marR="365125">
              <a:lnSpc>
                <a:spcPct val="100000"/>
              </a:lnSpc>
              <a:spcBef>
                <a:spcPts val="100"/>
              </a:spcBef>
            </a:pPr>
            <a:endParaRPr lang="en-US" dirty="0">
              <a:latin typeface="Trebuchet MS" panose="020B0703020202090204" pitchFamily="34" charset="0"/>
              <a:cs typeface="Europa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3106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27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85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498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94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03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40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9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84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65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32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AA684C5-3CC1-2F48-AC0B-503139DBD0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7430" y="457209"/>
            <a:ext cx="7850909" cy="67849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7200" b="0" i="0" spc="-150" dirty="0" smtClean="0">
                <a:solidFill>
                  <a:schemeClr val="bg1"/>
                </a:solidFill>
                <a:effectLst/>
                <a:latin typeface="Trebuchet MS" panose="020B0703020202090204" pitchFamily="34" charset="0"/>
                <a:cs typeface="Calibri Light" panose="020F0502020204030204" pitchFamily="34" charset="0"/>
              </a:defRPr>
            </a:lvl1pPr>
          </a:lstStyle>
          <a:p>
            <a:pPr marL="12699" marR="254614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What is the difference between a bomb cyclone and a hurricane?</a:t>
            </a:r>
          </a:p>
        </p:txBody>
      </p:sp>
    </p:spTree>
    <p:extLst>
      <p:ext uri="{BB962C8B-B14F-4D97-AF65-F5344CB8AC3E}">
        <p14:creationId xmlns:p14="http://schemas.microsoft.com/office/powerpoint/2010/main" val="325996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853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8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1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CEDD948-66FD-164A-987A-B4E6E62A9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958" y="-152400"/>
            <a:ext cx="8960042" cy="1143000"/>
          </a:xfrm>
          <a:prstGeom prst="rect">
            <a:avLst/>
          </a:prstGeom>
        </p:spPr>
        <p:txBody>
          <a:bodyPr vert="horz" wrap="square" lIns="0" tIns="182880" rIns="0" bIns="182880" rtlCol="0" anchor="ctr">
            <a:noAutofit/>
          </a:bodyPr>
          <a:lstStyle>
            <a:lvl1pPr marL="0" indent="0"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E19541A-755D-8946-A37E-24507EB2B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109" y="1371600"/>
            <a:ext cx="2103120" cy="3937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lang="en-US" sz="2400" b="1" dirty="0" smtClean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  <a:lvl2pPr>
              <a:defRPr lang="en-US" sz="2400" b="1" spc="-20" dirty="0" smtClean="0">
                <a:solidFill>
                  <a:srgbClr val="003286"/>
                </a:solidFill>
                <a:latin typeface="Trebuchet MS" panose="020B0703020202090204" pitchFamily="34" charset="0"/>
                <a:cs typeface="Europa-Bold"/>
              </a:defRPr>
            </a:lvl2pPr>
          </a:lstStyle>
          <a:p>
            <a:pPr marL="12699" lvl="0" indent="0">
              <a:spcBef>
                <a:spcPts val="100"/>
              </a:spcBef>
              <a:buNone/>
            </a:pPr>
            <a:r>
              <a:rPr lang="en-US" dirty="0"/>
              <a:t>1</a:t>
            </a:r>
          </a:p>
          <a:p>
            <a:pPr marL="457162" lvl="1" indent="0">
              <a:buNone/>
            </a:pP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49E40F9E-4F76-5E41-B980-188729DA1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289" y="1371600"/>
            <a:ext cx="2103120" cy="393700"/>
          </a:xfrm>
          <a:prstGeom prst="rect">
            <a:avLst/>
          </a:prstGeom>
        </p:spPr>
        <p:txBody>
          <a:bodyPr lIns="0">
            <a:noAutofit/>
          </a:bodyPr>
          <a:lstStyle>
            <a:lvl1pPr marL="12699" indent="0" algn="l" defTabSz="914323" rtl="0" eaLnBrk="1" latinLnBrk="0" hangingPunct="1">
              <a:spcBef>
                <a:spcPts val="100"/>
              </a:spcBef>
              <a:buNone/>
              <a:defRPr lang="en-US" sz="2400" b="1" kern="1200" dirty="0" smtClean="0">
                <a:solidFill>
                  <a:srgbClr val="A0C027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 marL="457162" indent="0">
              <a:buNone/>
              <a:defRPr lang="en-US" sz="2400" b="1" kern="1200" spc="-2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2pPr>
            <a:lvl3pPr marL="914323" indent="0">
              <a:buNone/>
              <a:defRPr/>
            </a:lvl3pPr>
            <a:lvl4pPr marL="1371485" indent="0">
              <a:buNone/>
              <a:defRPr/>
            </a:lvl4pPr>
            <a:lvl5pPr marL="1828647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  <a:p>
            <a:pPr lvl="1"/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EDCB77F2-769A-F34F-B3BE-6B5D306FA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8871" y="1371600"/>
            <a:ext cx="2103120" cy="3937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lang="en-US" sz="2400" b="1" dirty="0" smtClean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  <a:lvl2pPr>
              <a:defRPr lang="en-US" sz="2400" b="1" spc="-20" dirty="0" smtClean="0">
                <a:solidFill>
                  <a:srgbClr val="003286"/>
                </a:solidFill>
                <a:latin typeface="Trebuchet MS" panose="020B0703020202090204" pitchFamily="34" charset="0"/>
                <a:cs typeface="Europa-Bold"/>
              </a:defRPr>
            </a:lvl2pPr>
          </a:lstStyle>
          <a:p>
            <a:pPr marL="12699" lvl="0" indent="0">
              <a:spcBef>
                <a:spcPts val="100"/>
              </a:spcBef>
              <a:buNone/>
            </a:pPr>
            <a:r>
              <a:rPr lang="en-US" dirty="0"/>
              <a:t>3</a:t>
            </a:r>
          </a:p>
          <a:p>
            <a:pPr marL="457162" lvl="1" indent="0">
              <a:buNone/>
            </a:pP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870C434-FC7F-CE4F-B8B5-362F9D5E1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1924" y="1371600"/>
            <a:ext cx="2103120" cy="3937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lang="en-US" sz="2400" b="1" dirty="0" smtClean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  <a:lvl2pPr>
              <a:defRPr lang="en-US" sz="2400" b="1" spc="-20" dirty="0" smtClean="0">
                <a:solidFill>
                  <a:srgbClr val="003286"/>
                </a:solidFill>
                <a:latin typeface="Trebuchet MS" panose="020B0703020202090204" pitchFamily="34" charset="0"/>
                <a:cs typeface="Europa-Bold"/>
              </a:defRPr>
            </a:lvl2pPr>
          </a:lstStyle>
          <a:p>
            <a:pPr marL="12699" lvl="0" indent="0">
              <a:spcBef>
                <a:spcPts val="100"/>
              </a:spcBef>
              <a:buNone/>
            </a:pPr>
            <a:r>
              <a:rPr lang="en-US" dirty="0"/>
              <a:t>4</a:t>
            </a:r>
          </a:p>
          <a:p>
            <a:pPr marL="457162" lvl="1" indent="0">
              <a:buNone/>
            </a:pPr>
            <a:endParaRPr lang="en-US" dirty="0"/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EC8F6428-8D87-8A48-8FDC-50D917188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30280" y="1371600"/>
            <a:ext cx="2103120" cy="3937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lang="en-US" sz="2400" b="1" dirty="0" smtClean="0">
                <a:solidFill>
                  <a:srgbClr val="A0C027"/>
                </a:solidFill>
                <a:latin typeface="Trebuchet MS" panose="020B0703020202090204" pitchFamily="34" charset="0"/>
                <a:cs typeface="Europa-Bold"/>
              </a:defRPr>
            </a:lvl1pPr>
            <a:lvl2pPr>
              <a:defRPr lang="en-US" sz="2400" b="1" spc="-20" dirty="0" smtClean="0">
                <a:solidFill>
                  <a:srgbClr val="003286"/>
                </a:solidFill>
                <a:latin typeface="Trebuchet MS" panose="020B0703020202090204" pitchFamily="34" charset="0"/>
                <a:cs typeface="Europa-Bold"/>
              </a:defRPr>
            </a:lvl2pPr>
          </a:lstStyle>
          <a:p>
            <a:pPr marL="12699" lvl="0" indent="0">
              <a:spcBef>
                <a:spcPts val="100"/>
              </a:spcBef>
              <a:buNone/>
            </a:pPr>
            <a:r>
              <a:rPr lang="en-US" dirty="0"/>
              <a:t>5</a:t>
            </a:r>
          </a:p>
          <a:p>
            <a:pPr marL="457162" lvl="1" indent="0">
              <a:buNone/>
            </a:pPr>
            <a:endParaRPr lang="en-US" dirty="0"/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0C97DBDB-18B0-6B45-95CE-F892891DD5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109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1</a:t>
            </a:r>
          </a:p>
          <a:p>
            <a:pPr marL="457162" lvl="1"/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7BC0A4E0-94CC-1449-A106-A7EB4640E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2289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2</a:t>
            </a:r>
          </a:p>
          <a:p>
            <a:pPr marL="457162" lvl="1"/>
            <a:endParaRPr lang="en-US" dirty="0"/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7B5100D6-F155-5B45-963F-EB984C7C75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8871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3</a:t>
            </a:r>
          </a:p>
          <a:p>
            <a:pPr marL="457162" lvl="1"/>
            <a:endParaRPr lang="en-US" dirty="0"/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9C84B772-BC38-CB40-9122-1171AB2A80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924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4</a:t>
            </a:r>
          </a:p>
          <a:p>
            <a:pPr marL="457162" lvl="1"/>
            <a:endParaRPr lang="en-US" dirty="0"/>
          </a:p>
        </p:txBody>
      </p:sp>
      <p:sp>
        <p:nvSpPr>
          <p:cNvPr id="52" name="Text Placeholder 41">
            <a:extLst>
              <a:ext uri="{FF2B5EF4-FFF2-40B4-BE49-F238E27FC236}">
                <a16:creationId xmlns:a16="http://schemas.microsoft.com/office/drawing/2014/main" id="{423D71BC-D158-E541-A4F8-E2A995FA86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24285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5</a:t>
            </a:r>
          </a:p>
          <a:p>
            <a:pPr marL="457162" lvl="1"/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734A6D6-9CE1-1841-B3B3-025F0E4BCF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109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57145" indent="0">
              <a:lnSpc>
                <a:spcPct val="200000"/>
              </a:lnSpc>
              <a:buFont typeface="Arial" panose="020B0604020202020204" pitchFamily="34" charset="0"/>
              <a:buNone/>
              <a:defRPr lang="en-US" sz="18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1pPr>
            <a:lvl2pPr marL="228581" indent="0">
              <a:buNone/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2pPr>
            <a:lvl3pPr marL="685742" indent="0">
              <a:buNone/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3pPr>
            <a:lvl4pPr marL="1142904" indent="0">
              <a:buNone/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4pPr>
            <a:lvl5pPr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Title 1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2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3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4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5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F3386A6A-0CEB-FB4E-89E4-F10F25FDAE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289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12699" marR="0" indent="0" algn="l" defTabSz="914323" rtl="0" eaLnBrk="1" fontAlgn="auto" latinLnBrk="0" hangingPunct="1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65C3F0EE-B756-294A-B765-248C90EF9D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8871" y="3011504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955C388E-DA0B-0246-9D8A-49FB1A440F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4185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9D3E2BE7-1327-0445-A62D-22ED171C36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36547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</p:spTree>
    <p:extLst>
      <p:ext uri="{BB962C8B-B14F-4D97-AF65-F5344CB8AC3E}">
        <p14:creationId xmlns:p14="http://schemas.microsoft.com/office/powerpoint/2010/main" val="3153844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52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  <p15:guide id="6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1D0148B-2259-8544-976E-DC29800C2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958" y="-152400"/>
            <a:ext cx="8960042" cy="1143000"/>
          </a:xfrm>
          <a:prstGeom prst="rect">
            <a:avLst/>
          </a:prstGeom>
        </p:spPr>
        <p:txBody>
          <a:bodyPr vert="horz" wrap="square" lIns="0" tIns="182880" rIns="0" bIns="182880" rtlCol="0" anchor="ctr">
            <a:noAutofit/>
          </a:bodyPr>
          <a:lstStyle>
            <a:lvl1pPr marL="0" indent="0">
              <a:buNone/>
              <a:defRPr lang="en-US" sz="2800" b="0" i="0" spc="-45" smtClean="0">
                <a:solidFill>
                  <a:prstClr val="white"/>
                </a:solidFill>
                <a:latin typeface="Trebuchet MS" panose="020B0703020202090204" pitchFamily="34" charset="0"/>
                <a:ea typeface="+mj-ea"/>
                <a:cs typeface="Europa-Ligh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699" lvl="0">
              <a:spcBef>
                <a:spcPts val="100"/>
              </a:spcBef>
            </a:pP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EC18EE1-EF89-5545-A942-7A2873C6C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109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1</a:t>
            </a:r>
          </a:p>
          <a:p>
            <a:pPr marL="457162" lvl="1"/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18FDE188-2A54-E94B-B3CC-606C1461B0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2289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2</a:t>
            </a:r>
          </a:p>
          <a:p>
            <a:pPr marL="457162" lvl="1"/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25AD6E3-5A96-1744-AECA-DE8AFD8E33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8871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3</a:t>
            </a:r>
          </a:p>
          <a:p>
            <a:pPr marL="457162" lvl="1"/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A9F80ADB-56BE-F946-A455-C378968561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924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4</a:t>
            </a:r>
          </a:p>
          <a:p>
            <a:pPr marL="457162" lvl="1"/>
            <a:endParaRPr lang="en-US" dirty="0"/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E8BC832A-57A0-3446-804B-EDF47C5FE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24285" y="2088600"/>
            <a:ext cx="2103120" cy="57554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lang="en-US" sz="2200" b="1" kern="1200" dirty="0" smtClean="0">
                <a:solidFill>
                  <a:srgbClr val="003286"/>
                </a:solidFill>
                <a:latin typeface="Trebuchet MS" panose="020B0703020202090204" pitchFamily="34" charset="0"/>
                <a:ea typeface="+mn-ea"/>
                <a:cs typeface="Europa-Bold"/>
              </a:defRPr>
            </a:lvl1pPr>
            <a:lvl2pPr>
              <a:defRPr lang="en-US" sz="2200" b="0" i="0" dirty="0" smtClean="0">
                <a:latin typeface="Trebuchet MS Regular"/>
              </a:defRPr>
            </a:lvl2pPr>
          </a:lstStyle>
          <a:p>
            <a:pPr marL="12699" lvl="0">
              <a:spcBef>
                <a:spcPts val="100"/>
              </a:spcBef>
            </a:pPr>
            <a:r>
              <a:rPr lang="en-US" dirty="0"/>
              <a:t>Heading 5</a:t>
            </a:r>
          </a:p>
          <a:p>
            <a:pPr marL="457162" lvl="1"/>
            <a:endParaRPr lang="en-US" dirty="0"/>
          </a:p>
        </p:txBody>
      </p:sp>
      <p:sp>
        <p:nvSpPr>
          <p:cNvPr id="39" name="Text Placeholder 53">
            <a:extLst>
              <a:ext uri="{FF2B5EF4-FFF2-40B4-BE49-F238E27FC236}">
                <a16:creationId xmlns:a16="http://schemas.microsoft.com/office/drawing/2014/main" id="{F8F57FF5-545F-824B-85C8-18D0567CE3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109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57145" indent="0">
              <a:lnSpc>
                <a:spcPct val="200000"/>
              </a:lnSpc>
              <a:buFont typeface="Arial" panose="020B0604020202020204" pitchFamily="34" charset="0"/>
              <a:buNone/>
              <a:defRPr lang="en-US" sz="18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1pPr>
            <a:lvl2pPr marL="228581" indent="0">
              <a:buNone/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2pPr>
            <a:lvl3pPr marL="685742" indent="0">
              <a:buNone/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3pPr>
            <a:lvl4pPr marL="1142904" indent="0">
              <a:buNone/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4pPr>
            <a:lvl5pPr>
              <a:defRPr lang="en-US" sz="900" kern="1200" dirty="0" smtClean="0">
                <a:solidFill>
                  <a:srgbClr val="636462"/>
                </a:solidFill>
                <a:latin typeface="Trebuchet MS" panose="020B0703020202090204" pitchFamily="34" charset="0"/>
                <a:ea typeface="+mn-ea"/>
                <a:cs typeface="Europa-Light"/>
              </a:defRPr>
            </a:lvl5pPr>
          </a:lstStyle>
          <a:p>
            <a:pPr marL="12699" lvl="0">
              <a:spcBef>
                <a:spcPts val="100"/>
              </a:spcBef>
            </a:pPr>
            <a:r>
              <a:rPr lang="en-US" dirty="0"/>
              <a:t>Title 1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2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3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4</a:t>
            </a:r>
          </a:p>
          <a:p>
            <a:pPr marL="12699" lvl="0">
              <a:spcBef>
                <a:spcPts val="100"/>
              </a:spcBef>
            </a:pPr>
            <a:r>
              <a:rPr lang="en-US" dirty="0"/>
              <a:t>Title 5</a:t>
            </a:r>
          </a:p>
        </p:txBody>
      </p:sp>
      <p:sp>
        <p:nvSpPr>
          <p:cNvPr id="41" name="Text Placeholder 53">
            <a:extLst>
              <a:ext uri="{FF2B5EF4-FFF2-40B4-BE49-F238E27FC236}">
                <a16:creationId xmlns:a16="http://schemas.microsoft.com/office/drawing/2014/main" id="{B4F2EA91-1F3D-124D-B2CA-BE36B536ED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289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12699" marR="0" indent="0" algn="l" defTabSz="914323" rtl="0" eaLnBrk="1" fontAlgn="auto" latinLnBrk="0" hangingPunct="1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  <p:sp>
        <p:nvSpPr>
          <p:cNvPr id="42" name="Text Placeholder 53">
            <a:extLst>
              <a:ext uri="{FF2B5EF4-FFF2-40B4-BE49-F238E27FC236}">
                <a16:creationId xmlns:a16="http://schemas.microsoft.com/office/drawing/2014/main" id="{818C186A-45EE-AD4E-A0BA-A3D49D4BEF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8871" y="3011504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D9A87474-0487-F04F-BF6D-B33D002090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4185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  <p:sp>
        <p:nvSpPr>
          <p:cNvPr id="44" name="Text Placeholder 53">
            <a:extLst>
              <a:ext uri="{FF2B5EF4-FFF2-40B4-BE49-F238E27FC236}">
                <a16:creationId xmlns:a16="http://schemas.microsoft.com/office/drawing/2014/main" id="{FC5D81CC-3605-EC40-8ECA-B543845753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36547" y="2987442"/>
            <a:ext cx="2103120" cy="361789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lang="en-US" sz="1800" dirty="0">
                <a:solidFill>
                  <a:srgbClr val="636462"/>
                </a:solidFill>
                <a:latin typeface="Trebuchet MS" panose="020B0703020202090204" pitchFamily="34" charset="0"/>
                <a:cs typeface="Europa-Light"/>
              </a:defRPr>
            </a:lvl1pPr>
          </a:lstStyle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1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2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3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4</a:t>
            </a:r>
          </a:p>
          <a:p>
            <a:pPr marL="12699" lvl="0" indent="0">
              <a:lnSpc>
                <a:spcPct val="200000"/>
              </a:lnSpc>
              <a:spcBef>
                <a:spcPts val="100"/>
              </a:spcBef>
              <a:buNone/>
            </a:pPr>
            <a:r>
              <a:rPr lang="en-US" dirty="0"/>
              <a:t>Title 5</a:t>
            </a:r>
          </a:p>
        </p:txBody>
      </p:sp>
    </p:spTree>
    <p:extLst>
      <p:ext uri="{BB962C8B-B14F-4D97-AF65-F5344CB8AC3E}">
        <p14:creationId xmlns:p14="http://schemas.microsoft.com/office/powerpoint/2010/main" val="3039868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52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>
            <a:extLst>
              <a:ext uri="{FF2B5EF4-FFF2-40B4-BE49-F238E27FC236}">
                <a16:creationId xmlns:a16="http://schemas.microsoft.com/office/drawing/2014/main" id="{E78A1200-BE09-B54D-9A50-DB67C10E5773}"/>
              </a:ext>
            </a:extLst>
          </p:cNvPr>
          <p:cNvSpPr/>
          <p:nvPr userDrawn="1"/>
        </p:nvSpPr>
        <p:spPr>
          <a:xfrm>
            <a:off x="0" y="5486400"/>
            <a:ext cx="4204598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697" y="0"/>
                </a:lnTo>
              </a:path>
            </a:pathLst>
          </a:custGeom>
          <a:ln w="9525">
            <a:solidFill>
              <a:srgbClr val="9C959D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Trebuchet MS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93D35-07CE-7F4F-AED9-C58639D41C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00" y="2644496"/>
            <a:ext cx="3068598" cy="860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 ftr="0" dt="0"/>
  <p:txStyles>
    <p:titleStyle>
      <a:lvl1pPr>
        <a:defRPr lang="en-US" sz="2400" b="0" i="0" kern="1200" spc="-45" dirty="0" smtClean="0">
          <a:solidFill>
            <a:schemeClr val="bg1"/>
          </a:solidFill>
          <a:latin typeface="Trebuchet MS Regular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6E62A1F-7951-7149-BF1D-1A9D92E15477}"/>
              </a:ext>
            </a:extLst>
          </p:cNvPr>
          <p:cNvCxnSpPr>
            <a:cxnSpLocks/>
          </p:cNvCxnSpPr>
          <p:nvPr userDrawn="1"/>
        </p:nvCxnSpPr>
        <p:spPr>
          <a:xfrm>
            <a:off x="660400" y="7010400"/>
            <a:ext cx="125291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67">
            <a:extLst>
              <a:ext uri="{FF2B5EF4-FFF2-40B4-BE49-F238E27FC236}">
                <a16:creationId xmlns:a16="http://schemas.microsoft.com/office/drawing/2014/main" id="{0058DB80-3A78-0D4F-BE4D-BF8FC7F602A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2714332" y="7165958"/>
            <a:ext cx="519068" cy="37785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465CE9-4FC9-004D-B07C-00F16649B3C2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1056A-A15C-B444-B26B-D3314023145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7130034"/>
            <a:ext cx="1603209" cy="44968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BEABE9-B56E-8945-BC15-A8AF5BF61620}"/>
              </a:ext>
            </a:extLst>
          </p:cNvPr>
          <p:cNvSpPr/>
          <p:nvPr userDrawn="1"/>
        </p:nvSpPr>
        <p:spPr>
          <a:xfrm>
            <a:off x="-101600" y="-152400"/>
            <a:ext cx="10210800" cy="1143000"/>
          </a:xfrm>
          <a:prstGeom prst="roundRect">
            <a:avLst>
              <a:gd name="adj" fmla="val 7067"/>
            </a:avLst>
          </a:prstGeom>
          <a:solidFill>
            <a:srgbClr val="00A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68" r:id="rId3"/>
    <p:sldLayoutId id="2147483685" r:id="rId4"/>
    <p:sldLayoutId id="2147483673" r:id="rId5"/>
    <p:sldLayoutId id="2147483720" r:id="rId6"/>
    <p:sldLayoutId id="2147483674" r:id="rId7"/>
    <p:sldLayoutId id="2147483675" r:id="rId8"/>
    <p:sldLayoutId id="2147483686" r:id="rId9"/>
    <p:sldLayoutId id="2147483721" r:id="rId10"/>
    <p:sldLayoutId id="2147483676" r:id="rId11"/>
    <p:sldLayoutId id="2147483677" r:id="rId12"/>
    <p:sldLayoutId id="2147483669" r:id="rId13"/>
    <p:sldLayoutId id="2147483713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710" r:id="rId21"/>
    <p:sldLayoutId id="2147483711" r:id="rId22"/>
    <p:sldLayoutId id="2147483712" r:id="rId23"/>
  </p:sldLayoutIdLst>
  <p:hf hdr="0" ftr="0" dt="0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4352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8336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9178D-47D2-3947-AD5C-6264F19A4DA8}"/>
              </a:ext>
            </a:extLst>
          </p:cNvPr>
          <p:cNvSpPr txBox="1"/>
          <p:nvPr userDrawn="1"/>
        </p:nvSpPr>
        <p:spPr>
          <a:xfrm>
            <a:off x="4815224" y="-3886200"/>
            <a:ext cx="12561455" cy="88721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9990" dirty="0">
                <a:solidFill>
                  <a:schemeClr val="bg1">
                    <a:alpha val="25000"/>
                  </a:schemeClr>
                </a:solidFill>
                <a:latin typeface="Trebuchet MS" panose="020B070302020209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554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telem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C6401C-AB18-AA4B-A282-B0578B864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192" y="3810000"/>
            <a:ext cx="2667000" cy="998350"/>
          </a:xfrm>
        </p:spPr>
        <p:txBody>
          <a:bodyPr/>
          <a:lstStyle/>
          <a:p>
            <a:r>
              <a:rPr lang="en-US" dirty="0" err="1"/>
              <a:t>HealthTechNet</a:t>
            </a:r>
            <a:r>
              <a:rPr lang="en-US" dirty="0"/>
              <a:t> 5/18/2018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2AA998-D58F-7E47-9BE1-CFA0E4D90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5200" y="6096000"/>
            <a:ext cx="2895592" cy="289823"/>
          </a:xfrm>
        </p:spPr>
        <p:txBody>
          <a:bodyPr/>
          <a:lstStyle/>
          <a:p>
            <a:r>
              <a:rPr lang="en-US" sz="1800" dirty="0">
                <a:solidFill>
                  <a:srgbClr val="00A9A2"/>
                </a:solidFill>
                <a:hlinkClick r:id="rId3"/>
              </a:rPr>
              <a:t>www.SOCTelemed.com</a:t>
            </a:r>
            <a:endParaRPr lang="en-US" sz="1800" dirty="0">
              <a:solidFill>
                <a:srgbClr val="00A9A2"/>
              </a:solidFill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67CCC525-94D4-D04F-858F-82A7ED5241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6200" y="0"/>
            <a:ext cx="8661400" cy="7772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Acceptance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acceptance by patients</a:t>
            </a:r>
          </a:p>
          <a:p>
            <a:r>
              <a:rPr lang="en-US" dirty="0"/>
              <a:t>Concern by hospitals and doctors</a:t>
            </a:r>
          </a:p>
          <a:p>
            <a:pPr lvl="1"/>
            <a:r>
              <a:rPr lang="en-US" dirty="0"/>
              <a:t>Is it as good as live?</a:t>
            </a:r>
          </a:p>
          <a:p>
            <a:pPr lvl="1"/>
            <a:r>
              <a:rPr lang="en-US" dirty="0"/>
              <a:t>Are you just trying to save money?</a:t>
            </a:r>
          </a:p>
          <a:p>
            <a:pPr lvl="1"/>
            <a:r>
              <a:rPr lang="en-US" dirty="0"/>
              <a:t>Our patients expect better</a:t>
            </a:r>
          </a:p>
          <a:p>
            <a:pPr lvl="1"/>
            <a:r>
              <a:rPr lang="en-US" dirty="0"/>
              <a:t>Is my job at risk?</a:t>
            </a:r>
          </a:p>
          <a:p>
            <a:pPr lvl="1"/>
            <a:r>
              <a:rPr lang="en-US" dirty="0"/>
              <a:t>How does this work?</a:t>
            </a: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93"/>
          <a:stretch/>
        </p:blipFill>
        <p:spPr>
          <a:xfrm>
            <a:off x="6908466" y="1396510"/>
            <a:ext cx="6926804" cy="52328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817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56FEA-DE3A-524F-8371-D30CDD9501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0" y="457200"/>
            <a:ext cx="3297745" cy="92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6DEAC-9C85-7B4A-A294-F882DD6A02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-1853" r="8524" b="30093"/>
          <a:stretch/>
        </p:blipFill>
        <p:spPr>
          <a:xfrm>
            <a:off x="1041400" y="1223381"/>
            <a:ext cx="2699004" cy="6572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6" y="2726225"/>
            <a:ext cx="2366695" cy="13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29BA8-55B9-C240-93EF-81E55B8531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2700" marR="254635" indent="0" defTabSz="914323">
              <a:lnSpc>
                <a:spcPct val="100000"/>
              </a:lnSpc>
              <a:spcBef>
                <a:spcPts val="100"/>
              </a:spcBef>
              <a:buNone/>
            </a:pPr>
            <a:endParaRPr lang="en-US" sz="2800" dirty="0">
              <a:solidFill>
                <a:srgbClr val="003286"/>
              </a:solidFill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D4DA07-103E-2040-84DE-1A29F4D2C1D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6443" y="2291804"/>
            <a:ext cx="3931920" cy="2103121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 w="28575">
            <a:solidFill>
              <a:srgbClr val="243B6A"/>
            </a:solidFill>
          </a:ln>
        </p:spPr>
        <p:txBody>
          <a:bodyPr wrap="square" lIns="182880" tIns="182880" rIns="182880" bIns="182880" anchor="b">
            <a:noAutofit/>
          </a:bodyPr>
          <a:lstStyle/>
          <a:p>
            <a:pPr marL="0" indent="0" algn="ctr" defTabSz="914400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  <a:buNone/>
            </a:pP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LARGEST PROVIDER</a:t>
            </a: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 </a:t>
            </a: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1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</a:rPr>
              <a:t>OF ACUTE CARE </a:t>
            </a: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</a:rPr>
              <a:t>TELEMEDICINE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3308F-B226-9B4D-B817-7B91C3DF5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>
              <a:buNone/>
            </a:pPr>
            <a:r>
              <a:rPr lang="en-US" sz="2800" spc="-45" dirty="0">
                <a:solidFill>
                  <a:prstClr val="white"/>
                </a:solidFill>
                <a:latin typeface="Trebuchet MS" panose="020B0703020202090204" pitchFamily="34" charset="0"/>
                <a:ea typeface="+mj-ea"/>
              </a:rPr>
              <a:t> SOC </a:t>
            </a:r>
            <a:r>
              <a:rPr lang="en-US" sz="2800" spc="-45" dirty="0" err="1">
                <a:solidFill>
                  <a:prstClr val="white"/>
                </a:solidFill>
                <a:latin typeface="Trebuchet MS" panose="020B0703020202090204" pitchFamily="34" charset="0"/>
                <a:ea typeface="+mj-ea"/>
              </a:rPr>
              <a:t>Telemed</a:t>
            </a:r>
            <a:endParaRPr lang="en-US" sz="2800" spc="-45" dirty="0">
              <a:solidFill>
                <a:prstClr val="white"/>
              </a:solidFill>
              <a:latin typeface="Trebuchet MS" panose="020B0703020202090204" pitchFamily="34" charset="0"/>
              <a:ea typeface="+mj-ea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225E0F-4921-544F-BFA7-AF8036E28439}"/>
              </a:ext>
            </a:extLst>
          </p:cNvPr>
          <p:cNvSpPr>
            <a:spLocks/>
          </p:cNvSpPr>
          <p:nvPr/>
        </p:nvSpPr>
        <p:spPr>
          <a:xfrm>
            <a:off x="676443" y="4524804"/>
            <a:ext cx="3931920" cy="2103120"/>
          </a:xfrm>
          <a:prstGeom prst="roundRect">
            <a:avLst>
              <a:gd name="adj" fmla="val 5729"/>
            </a:avLst>
          </a:prstGeom>
          <a:solidFill>
            <a:schemeClr val="bg1"/>
          </a:solidFill>
          <a:ln w="28575">
            <a:solidFill>
              <a:srgbClr val="243B6A"/>
            </a:solidFill>
          </a:ln>
        </p:spPr>
        <p:txBody>
          <a:bodyPr wrap="square" lIns="182880" tIns="182880" rIns="182880" bIns="182880" anchor="b">
            <a:noAutofit/>
          </a:bodyPr>
          <a:lstStyle/>
          <a:p>
            <a:pPr algn="ctr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</a:pP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FULL-SERVICE</a:t>
            </a: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 </a:t>
            </a: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  <a:t>INNOVATION CENTER AND TECHNOLOGY TEAM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262AC5-F686-5647-9BBE-F91934C1C244}"/>
              </a:ext>
            </a:extLst>
          </p:cNvPr>
          <p:cNvSpPr>
            <a:spLocks/>
          </p:cNvSpPr>
          <p:nvPr/>
        </p:nvSpPr>
        <p:spPr>
          <a:xfrm>
            <a:off x="4731397" y="4494221"/>
            <a:ext cx="3931920" cy="2103120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 w="28575">
            <a:solidFill>
              <a:srgbClr val="243B6A"/>
            </a:solidFill>
          </a:ln>
        </p:spPr>
        <p:txBody>
          <a:bodyPr wrap="square" lIns="182880" tIns="182880" rIns="182880" bIns="182880" anchor="b">
            <a:noAutofit/>
          </a:bodyPr>
          <a:lstStyle/>
          <a:p>
            <a:pPr algn="ctr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</a:pP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200+ PROVIDER</a:t>
            </a: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 </a:t>
            </a: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  <a:t>PHYSICIAN PRACTICE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B49E52-3F58-CE41-AF58-0E458509D00C}"/>
              </a:ext>
            </a:extLst>
          </p:cNvPr>
          <p:cNvSpPr>
            <a:spLocks/>
          </p:cNvSpPr>
          <p:nvPr/>
        </p:nvSpPr>
        <p:spPr>
          <a:xfrm>
            <a:off x="4731397" y="2291805"/>
            <a:ext cx="3931920" cy="2103120"/>
          </a:xfrm>
          <a:prstGeom prst="roundRect">
            <a:avLst>
              <a:gd name="adj" fmla="val 6511"/>
            </a:avLst>
          </a:prstGeom>
          <a:solidFill>
            <a:schemeClr val="bg1"/>
          </a:solidFill>
          <a:ln w="28575">
            <a:solidFill>
              <a:srgbClr val="243B6A"/>
            </a:solidFill>
          </a:ln>
        </p:spPr>
        <p:txBody>
          <a:bodyPr wrap="square" lIns="182880" tIns="182880" rIns="182880" bIns="182880" anchor="b">
            <a:noAutofit/>
          </a:bodyPr>
          <a:lstStyle/>
          <a:p>
            <a:pPr algn="ctr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</a:pP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SERVING OVER 450</a:t>
            </a: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 </a:t>
            </a: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  <a:t>HOSPITALS NATIONWIDE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B8D9D42-99B7-CB49-B367-C0DFC42CC4C9}"/>
              </a:ext>
            </a:extLst>
          </p:cNvPr>
          <p:cNvSpPr>
            <a:spLocks/>
          </p:cNvSpPr>
          <p:nvPr/>
        </p:nvSpPr>
        <p:spPr>
          <a:xfrm>
            <a:off x="8839619" y="2291805"/>
            <a:ext cx="3931920" cy="2103120"/>
          </a:xfrm>
          <a:prstGeom prst="roundRect">
            <a:avLst>
              <a:gd name="adj" fmla="val 5729"/>
            </a:avLst>
          </a:prstGeom>
          <a:solidFill>
            <a:schemeClr val="bg1"/>
          </a:solidFill>
          <a:ln w="28575">
            <a:solidFill>
              <a:srgbClr val="243B6A"/>
            </a:solidFill>
          </a:ln>
        </p:spPr>
        <p:txBody>
          <a:bodyPr wrap="square" lIns="91440" tIns="182880" rIns="182880" bIns="182880" anchor="b">
            <a:noAutofit/>
          </a:bodyPr>
          <a:lstStyle/>
          <a:p>
            <a:pPr algn="ctr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</a:pP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FIRST AND LONGEST-STANDING</a:t>
            </a: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b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  <a:t>TELEMEDICINE ORGANIZATION </a:t>
            </a: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  <a:t>TO EARN JOINT COMMISSION ACCREDITATION (2006)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E099F4-FB42-FD42-BDAA-F9C26068EE1B}"/>
              </a:ext>
            </a:extLst>
          </p:cNvPr>
          <p:cNvSpPr>
            <a:spLocks/>
          </p:cNvSpPr>
          <p:nvPr/>
        </p:nvSpPr>
        <p:spPr>
          <a:xfrm>
            <a:off x="8870333" y="4524804"/>
            <a:ext cx="3931920" cy="2103120"/>
          </a:xfrm>
          <a:prstGeom prst="roundRect">
            <a:avLst>
              <a:gd name="adj" fmla="val 5729"/>
            </a:avLst>
          </a:prstGeom>
          <a:solidFill>
            <a:schemeClr val="bg1"/>
          </a:solidFill>
          <a:ln w="28575">
            <a:solidFill>
              <a:srgbClr val="243B6A"/>
            </a:solidFill>
          </a:ln>
        </p:spPr>
        <p:txBody>
          <a:bodyPr wrap="square" lIns="182880" tIns="182880" rIns="182880" bIns="182880" anchor="ctr">
            <a:noAutofit/>
          </a:bodyPr>
          <a:lstStyle/>
          <a:p>
            <a:pPr algn="ctr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</a:pPr>
            <a:r>
              <a:rPr lang="en-US" sz="10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  <a:t> </a:t>
            </a:r>
            <a:br>
              <a:rPr lang="en-US" sz="10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r>
              <a:rPr lang="en-US" sz="1400" b="1" spc="300" dirty="0">
                <a:solidFill>
                  <a:srgbClr val="00A9A2"/>
                </a:solidFill>
                <a:latin typeface="Trebuchet MS" panose="020B0703020202090204" pitchFamily="34" charset="0"/>
              </a:rPr>
              <a:t>24 X 7 X 365 COVERAGE</a:t>
            </a:r>
          </a:p>
          <a:p>
            <a:pPr algn="ctr">
              <a:lnSpc>
                <a:spcPts val="1520"/>
              </a:lnSpc>
              <a:spcAft>
                <a:spcPts val="900"/>
              </a:spcAft>
              <a:buClr>
                <a:srgbClr val="00A9A2"/>
              </a:buClr>
            </a:pP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b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r>
              <a:rPr lang="en-US" sz="1100" b="1" spc="300" dirty="0">
                <a:solidFill>
                  <a:srgbClr val="636462"/>
                </a:solidFill>
                <a:latin typeface="Trebuchet MS" panose="020B0703020202090204" pitchFamily="34" charset="0"/>
              </a:rPr>
              <a:t>VIRTUAL HOSPITAL</a:t>
            </a:r>
            <a:br>
              <a:rPr lang="en-US" sz="1400" b="1" spc="300" dirty="0">
                <a:solidFill>
                  <a:srgbClr val="636462"/>
                </a:solidFill>
                <a:latin typeface="Trebuchet MS" panose="020B0703020202090204" pitchFamily="34" charset="0"/>
                <a:ea typeface="Helvetica" charset="0"/>
                <a:cs typeface="Helvetica" charset="0"/>
              </a:rPr>
            </a:br>
            <a:endParaRPr lang="en-US" sz="1400" b="1" spc="300" dirty="0">
              <a:solidFill>
                <a:srgbClr val="00A9A2"/>
              </a:solidFill>
              <a:latin typeface="Trebuchet MS" panose="020B0703020202090204" pitchFamily="34" charset="0"/>
            </a:endParaRPr>
          </a:p>
        </p:txBody>
      </p:sp>
      <p:pic>
        <p:nvPicPr>
          <p:cNvPr id="9" name="Picture 2" descr="https://www.jointcommission.org/assets/1/6/MainFCKEditorDimension/Gold_Seal_Clipped_final_with_R_symbol_(002)_-_jpeg1.JPG">
            <a:extLst>
              <a:ext uri="{FF2B5EF4-FFF2-40B4-BE49-F238E27FC236}">
                <a16:creationId xmlns:a16="http://schemas.microsoft.com/office/drawing/2014/main" id="{4DFEA7AB-E2B3-254A-B8E6-55CA423B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8184" y="252479"/>
            <a:ext cx="1756616" cy="1756616"/>
          </a:xfrm>
          <a:prstGeom prst="rect">
            <a:avLst/>
          </a:prstGeom>
          <a:noFill/>
          <a:ex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0BE755-D14A-5845-9357-CDABCA151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36" y="2829109"/>
            <a:ext cx="1550697" cy="956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048D1E-2D64-134A-9F53-6FA86842F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42" y="2813632"/>
            <a:ext cx="894804" cy="766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13FA3D-6138-364E-B3FE-26B88E5F1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275" y="5075179"/>
            <a:ext cx="1765925" cy="9005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A3C0E5-FBAF-604B-9B7D-9EE200E23C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779" y="4985084"/>
            <a:ext cx="750888" cy="831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25A419-6130-CA4C-9990-5F6543F2E8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637" y="2702996"/>
            <a:ext cx="845742" cy="820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15A9BB-0468-D346-BEA3-AFC6307DE0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15" y="5137484"/>
            <a:ext cx="1133954" cy="7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8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FAD57-9D61-B344-812F-889509AD2C0F}"/>
              </a:ext>
            </a:extLst>
          </p:cNvPr>
          <p:cNvSpPr txBox="1"/>
          <p:nvPr/>
        </p:nvSpPr>
        <p:spPr>
          <a:xfrm>
            <a:off x="-177800" y="-128337"/>
            <a:ext cx="6096000" cy="3846286"/>
          </a:xfrm>
          <a:prstGeom prst="roundRect">
            <a:avLst>
              <a:gd name="adj" fmla="val 5008"/>
            </a:avLst>
          </a:prstGeom>
          <a:solidFill>
            <a:schemeClr val="bg1"/>
          </a:solidFill>
        </p:spPr>
        <p:txBody>
          <a:bodyPr wrap="square" lIns="731520" bIns="640080" rtlCol="0" anchor="b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b="1" spc="-150" dirty="0">
                <a:solidFill>
                  <a:srgbClr val="243B6A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  <a:t>Clinical Service Lines</a:t>
            </a:r>
          </a:p>
          <a:p>
            <a:pPr>
              <a:spcAft>
                <a:spcPts val="1200"/>
              </a:spcAft>
            </a:pPr>
            <a:r>
              <a:rPr lang="en-US" sz="2200" i="1" dirty="0" err="1">
                <a:solidFill>
                  <a:srgbClr val="00A9A2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  <a:t>teleNeurology</a:t>
            </a:r>
            <a:r>
              <a:rPr lang="en-US" sz="2200" i="1" dirty="0">
                <a:solidFill>
                  <a:srgbClr val="00A9A2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  <a:t> </a:t>
            </a:r>
            <a:br>
              <a:rPr lang="en-US" sz="2200" i="1" dirty="0">
                <a:solidFill>
                  <a:srgbClr val="00A9A2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</a:br>
            <a:r>
              <a:rPr lang="en-US" sz="2200" i="1" dirty="0" err="1">
                <a:solidFill>
                  <a:srgbClr val="00A9A2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  <a:t>telePsychiatry</a:t>
            </a:r>
            <a:br>
              <a:rPr lang="en-US" sz="2200" i="1" dirty="0">
                <a:solidFill>
                  <a:srgbClr val="00A9A2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</a:br>
            <a:r>
              <a:rPr lang="en-US" sz="2200" i="1" dirty="0" err="1">
                <a:solidFill>
                  <a:srgbClr val="00A9A2"/>
                </a:solidFill>
                <a:latin typeface="Trebuchet MS" panose="020B0703020202090204" pitchFamily="34" charset="0"/>
                <a:cs typeface="Calibri Light" panose="020F0502020204030204" pitchFamily="34" charset="0"/>
              </a:rPr>
              <a:t>teleICU</a:t>
            </a:r>
            <a:endParaRPr lang="en-US" sz="2200" i="1" dirty="0">
              <a:solidFill>
                <a:srgbClr val="00A9A2"/>
              </a:solidFill>
              <a:latin typeface="Trebuchet MS" panose="020B070302020209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FCC903-5E55-5440-B0EE-FE1ADF0A03E4}"/>
              </a:ext>
            </a:extLst>
          </p:cNvPr>
          <p:cNvGrpSpPr/>
          <p:nvPr/>
        </p:nvGrpSpPr>
        <p:grpSpPr>
          <a:xfrm>
            <a:off x="5613400" y="5791200"/>
            <a:ext cx="7620000" cy="652353"/>
            <a:chOff x="5613400" y="5367447"/>
            <a:chExt cx="7835554" cy="1033353"/>
          </a:xfrm>
        </p:grpSpPr>
        <p:sp>
          <p:nvSpPr>
            <p:cNvPr id="37" name="Rectangle 36"/>
            <p:cNvSpPr/>
            <p:nvPr/>
          </p:nvSpPr>
          <p:spPr>
            <a:xfrm>
              <a:off x="8307508" y="5367447"/>
              <a:ext cx="2459069" cy="1033353"/>
            </a:xfrm>
            <a:prstGeom prst="rect">
              <a:avLst/>
            </a:prstGeom>
            <a:solidFill>
              <a:srgbClr val="00A9A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81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Trebuchet MS" panose="020B0703020202090204" pitchFamily="34" charset="0"/>
                  <a:cs typeface="Helvetica" panose="020B0604020202020204" pitchFamily="34" charset="0"/>
                </a:rPr>
                <a:t>&gt;2,000 Cumulative Years of Clinical Experience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13400" y="5383106"/>
              <a:ext cx="2516828" cy="1002035"/>
            </a:xfrm>
            <a:prstGeom prst="rect">
              <a:avLst/>
            </a:prstGeom>
            <a:solidFill>
              <a:srgbClr val="243B6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81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Trebuchet MS" panose="020B0703020202090204" pitchFamily="34" charset="0"/>
                  <a:cs typeface="Helvetica" panose="020B0604020202020204" pitchFamily="34" charset="0"/>
                </a:rPr>
                <a:t>21% </a:t>
              </a:r>
              <a:r>
                <a:rPr lang="en-US" sz="1200" b="1" dirty="0" err="1">
                  <a:solidFill>
                    <a:prstClr val="white"/>
                  </a:solidFill>
                  <a:latin typeface="Trebuchet MS" panose="020B0703020202090204" pitchFamily="34" charset="0"/>
                  <a:cs typeface="Helvetica" panose="020B0604020202020204" pitchFamily="34" charset="0"/>
                </a:rPr>
                <a:t>tPA</a:t>
              </a:r>
              <a:r>
                <a:rPr lang="en-US" sz="1200" b="1" dirty="0">
                  <a:solidFill>
                    <a:prstClr val="white"/>
                  </a:solidFill>
                  <a:latin typeface="Trebuchet MS" panose="020B0703020202090204" pitchFamily="34" charset="0"/>
                  <a:cs typeface="Helvetica" panose="020B0604020202020204" pitchFamily="34" charset="0"/>
                </a:rPr>
                <a:t> Administration Rate ~2% ICH Cases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938466" y="5375809"/>
              <a:ext cx="2510488" cy="1016629"/>
            </a:xfrm>
            <a:prstGeom prst="rect">
              <a:avLst/>
            </a:prstGeom>
            <a:solidFill>
              <a:srgbClr val="96C23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8190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Trebuchet MS" panose="020B0703020202090204" pitchFamily="34" charset="0"/>
                  <a:cs typeface="Helvetica" panose="020B0604020202020204" pitchFamily="34" charset="0"/>
                </a:rPr>
                <a:t>IVC Reversal Rates &gt;40%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2104710"/>
            <a:ext cx="3438488" cy="2627709"/>
          </a:xfrm>
          <a:prstGeom prst="rect">
            <a:avLst/>
          </a:prstGeom>
          <a:ln w="6350" cmpd="sng">
            <a:noFill/>
          </a:ln>
          <a:effectLst>
            <a:outerShdw blurRad="114300" dist="38100" dir="2700000" sx="101000" sy="101000" algn="tl" rotWithShape="0">
              <a:prstClr val="black">
                <a:alpha val="10000"/>
              </a:prst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87C48-3E5A-4843-AD47-89CC6D780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Clinical Experience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0D3B0F7-F1C1-9F47-8B5D-11CA9FEB5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123201"/>
              </p:ext>
            </p:extLst>
          </p:nvPr>
        </p:nvGraphicFramePr>
        <p:xfrm>
          <a:off x="5613400" y="1519423"/>
          <a:ext cx="3648996" cy="389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8544FAA-FB0E-974E-9789-34F177630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518303"/>
              </p:ext>
            </p:extLst>
          </p:nvPr>
        </p:nvGraphicFramePr>
        <p:xfrm>
          <a:off x="9584404" y="1519423"/>
          <a:ext cx="3648996" cy="389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85779"/>
              </p:ext>
            </p:extLst>
          </p:nvPr>
        </p:nvGraphicFramePr>
        <p:xfrm>
          <a:off x="1150691" y="2590800"/>
          <a:ext cx="32258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0328" y="1541476"/>
            <a:ext cx="2509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43B6A"/>
                </a:solidFill>
                <a:latin typeface="Trebuchet MS" panose="020B0603020202020204" pitchFamily="34" charset="0"/>
              </a:rPr>
              <a:t>Critical Care</a:t>
            </a:r>
          </a:p>
          <a:p>
            <a:pPr algn="ctr"/>
            <a:r>
              <a:rPr lang="en-US" sz="1400" b="1" dirty="0">
                <a:solidFill>
                  <a:srgbClr val="243B6A"/>
                </a:solidFill>
                <a:latin typeface="Trebuchet MS" panose="020B0603020202020204" pitchFamily="34" charset="0"/>
              </a:rPr>
              <a:t>&gt;2,000 on-demand consults</a:t>
            </a:r>
          </a:p>
          <a:p>
            <a:pPr algn="ctr"/>
            <a:r>
              <a:rPr lang="en-US" sz="1400" b="1" dirty="0">
                <a:solidFill>
                  <a:srgbClr val="243B6A"/>
                </a:solidFill>
                <a:latin typeface="Trebuchet MS" panose="020B0603020202020204" pitchFamily="34" charset="0"/>
              </a:rPr>
              <a:t>&gt;15,000 </a:t>
            </a:r>
            <a:r>
              <a:rPr lang="en-US" sz="1400" b="1" dirty="0" err="1">
                <a:solidFill>
                  <a:srgbClr val="243B6A"/>
                </a:solidFill>
                <a:latin typeface="Trebuchet MS" panose="020B0603020202020204" pitchFamily="34" charset="0"/>
              </a:rPr>
              <a:t>SMARTRounds</a:t>
            </a:r>
            <a:endParaRPr lang="en-US" sz="1400" b="1" dirty="0">
              <a:solidFill>
                <a:srgbClr val="243B6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3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45296"/>
            <a:ext cx="13817600" cy="33712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787" tIns="28787" rIns="28787" bIns="28787" numCol="1" spcCol="38100" rtlCol="0" anchor="ctr">
            <a:spAutoFit/>
          </a:bodyPr>
          <a:lstStyle/>
          <a:p>
            <a:endParaRPr lang="en-US" sz="1813" dirty="0">
              <a:solidFill>
                <a:srgbClr val="FFFFFF"/>
              </a:solidFill>
            </a:endParaRPr>
          </a:p>
        </p:txBody>
      </p:sp>
      <p:pic>
        <p:nvPicPr>
          <p:cNvPr id="42" name="Picture 3" descr="SOC_iceberg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44"/>
          <a:stretch/>
        </p:blipFill>
        <p:spPr bwMode="auto">
          <a:xfrm>
            <a:off x="4402237" y="1802081"/>
            <a:ext cx="5115294" cy="49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" y="3161707"/>
            <a:ext cx="13810667" cy="3596321"/>
          </a:xfrm>
          <a:prstGeom prst="rect">
            <a:avLst/>
          </a:prstGeom>
          <a:solidFill>
            <a:srgbClr val="003286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816" tIns="25908" rIns="51816" bIns="25908" anchor="ctr"/>
          <a:lstStyle/>
          <a:p>
            <a:pPr defTabSz="1036381">
              <a:defRPr/>
            </a:pPr>
            <a:endParaRPr lang="en-US" sz="2040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7391403" y="2082378"/>
            <a:ext cx="2742914" cy="547702"/>
            <a:chOff x="6522457" y="2267145"/>
            <a:chExt cx="2420329" cy="482555"/>
          </a:xfrm>
        </p:grpSpPr>
        <p:sp>
          <p:nvSpPr>
            <p:cNvPr id="45" name="TextBox 44"/>
            <p:cNvSpPr txBox="1"/>
            <p:nvPr/>
          </p:nvSpPr>
          <p:spPr>
            <a:xfrm>
              <a:off x="7239666" y="2267145"/>
              <a:ext cx="1703120" cy="4825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134722" rIns="0" bIns="165811" anchor="ctr">
              <a:spAutoFit/>
            </a:bodyPr>
            <a:lstStyle/>
            <a:p>
              <a:pPr algn="ctr" defTabSz="1036381">
                <a:defRPr/>
              </a:pPr>
              <a:r>
                <a:rPr lang="en-US" sz="1587" dirty="0">
                  <a:solidFill>
                    <a:srgbClr val="575256"/>
                  </a:solidFill>
                </a:rPr>
                <a:t>Telemedicine Carts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522457" y="2508046"/>
              <a:ext cx="722409" cy="376"/>
            </a:xfrm>
            <a:prstGeom prst="line">
              <a:avLst/>
            </a:prstGeom>
            <a:ln>
              <a:solidFill>
                <a:srgbClr val="9596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785447" y="1600200"/>
            <a:ext cx="2928515" cy="656118"/>
            <a:chOff x="3340100" y="1841170"/>
            <a:chExt cx="2583984" cy="578928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3340100" y="1841170"/>
              <a:ext cx="1560513" cy="48326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lIns="0" tIns="134722" rIns="0" bIns="165811" anchor="ctr">
              <a:spAutoFit/>
            </a:bodyPr>
            <a:lstStyle/>
            <a:p>
              <a:pPr algn="ctr" defTabSz="1036381">
                <a:defRPr/>
              </a:pPr>
              <a:r>
                <a:rPr lang="en-US" sz="1587" dirty="0">
                  <a:solidFill>
                    <a:srgbClr val="575256"/>
                  </a:solidFill>
                </a:rPr>
                <a:t>Clinicians</a:t>
              </a:r>
            </a:p>
          </p:txBody>
        </p:sp>
        <p:cxnSp>
          <p:nvCxnSpPr>
            <p:cNvPr id="49" name="Straight Connector 48"/>
            <p:cNvCxnSpPr>
              <a:stCxn id="48" idx="3"/>
            </p:cNvCxnSpPr>
            <p:nvPr/>
          </p:nvCxnSpPr>
          <p:spPr bwMode="auto">
            <a:xfrm>
              <a:off x="4900613" y="2082803"/>
              <a:ext cx="763587" cy="4"/>
            </a:xfrm>
            <a:prstGeom prst="line">
              <a:avLst/>
            </a:prstGeom>
            <a:ln>
              <a:solidFill>
                <a:srgbClr val="9596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5658883" y="2082802"/>
              <a:ext cx="265201" cy="337296"/>
            </a:xfrm>
            <a:prstGeom prst="line">
              <a:avLst/>
            </a:prstGeom>
            <a:ln>
              <a:solidFill>
                <a:srgbClr val="9596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23809" y="3474051"/>
            <a:ext cx="2278775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Clinician Scheduling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59621" y="3475821"/>
            <a:ext cx="1919112" cy="267766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Online Intake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26691" y="3479179"/>
            <a:ext cx="2396093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Clinical Documentation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52952" y="4481159"/>
            <a:ext cx="3274787" cy="267766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Rule-Based Physician Dispatch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9740" y="3970758"/>
            <a:ext cx="3445372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Clinician Recruitment &amp; Training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04724" y="4481152"/>
            <a:ext cx="1919112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EMR Integration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53364" y="5643899"/>
            <a:ext cx="3479469" cy="267766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Clinician Applications and Tools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60803" y="5063372"/>
            <a:ext cx="1931304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 anchor="ctr" anchorCtr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24/7 IT Support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4004" y="5040027"/>
            <a:ext cx="1905878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PACS Integration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13804" y="3980430"/>
            <a:ext cx="2911563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Consult Coordination Center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475926" y="3979851"/>
            <a:ext cx="1956906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Video Services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86708" y="5035338"/>
            <a:ext cx="3269706" cy="267766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Demand and Supply Forecasting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3214" y="5047350"/>
            <a:ext cx="3915882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Clinician Performance Management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36065" y="3979851"/>
            <a:ext cx="3540106" cy="267766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Workflow Design and Optimization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4165" y="4465109"/>
            <a:ext cx="2134203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Project Management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9740" y="5643902"/>
            <a:ext cx="4303552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Continuous Staff Training &amp; Re-Training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16766" y="5641695"/>
            <a:ext cx="4141521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Clinical Outcomes Tracking &amp; Reporting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73929" y="4465109"/>
            <a:ext cx="2673689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Clinical Quality Monitoring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21111" y="3479438"/>
            <a:ext cx="4120202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Hardware &amp; Software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83586" y="6210503"/>
            <a:ext cx="5038057" cy="26776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51816" tIns="25908" rIns="51816" bIns="25908" rtlCol="0">
            <a:spAutoFit/>
          </a:bodyPr>
          <a:lstStyle/>
          <a:p>
            <a:pPr algn="ctr" defTabSz="1036381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Credentialing, Licensing, and Privileging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6B3683-B3AC-274B-A312-8981A9F23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399" y="-160208"/>
            <a:ext cx="8961243" cy="1159728"/>
          </a:xfrm>
        </p:spPr>
        <p:txBody>
          <a:bodyPr/>
          <a:lstStyle/>
          <a:p>
            <a:r>
              <a:rPr lang="en-US" dirty="0"/>
              <a:t>Hidden Obstacles to a Scalable Telemedicine Solution</a:t>
            </a:r>
          </a:p>
        </p:txBody>
      </p:sp>
    </p:spTree>
    <p:extLst>
      <p:ext uri="{BB962C8B-B14F-4D97-AF65-F5344CB8AC3E}">
        <p14:creationId xmlns:p14="http://schemas.microsoft.com/office/powerpoint/2010/main" val="23277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Telemedicine Barriers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Physician Licensure</a:t>
            </a:r>
          </a:p>
          <a:p>
            <a:r>
              <a:rPr lang="en-US" sz="2000" dirty="0"/>
              <a:t>Standards</a:t>
            </a:r>
          </a:p>
          <a:p>
            <a:r>
              <a:rPr lang="en-US" sz="2000" dirty="0"/>
              <a:t>Reimbursement</a:t>
            </a:r>
          </a:p>
          <a:p>
            <a:r>
              <a:rPr lang="en-US" sz="2000" dirty="0"/>
              <a:t>Acceptance</a:t>
            </a:r>
          </a:p>
          <a:p>
            <a:pPr lvl="1"/>
            <a:r>
              <a:rPr lang="en-US" sz="2000" dirty="0"/>
              <a:t>By Physicians</a:t>
            </a:r>
          </a:p>
          <a:p>
            <a:pPr lvl="1"/>
            <a:r>
              <a:rPr lang="en-US" sz="2000" dirty="0"/>
              <a:t>By Health Systems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13"/>
          <a:stretch/>
        </p:blipFill>
        <p:spPr>
          <a:xfrm>
            <a:off x="9303026" y="236891"/>
            <a:ext cx="3531676" cy="67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0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Physician Licensure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Requirement that licensure be determined by patient location</a:t>
            </a:r>
          </a:p>
          <a:p>
            <a:r>
              <a:rPr lang="en-US" sz="2000" dirty="0"/>
              <a:t>Licensure Compact moderately helpful</a:t>
            </a:r>
          </a:p>
          <a:p>
            <a:r>
              <a:rPr lang="en-US" sz="2000" dirty="0"/>
              <a:t>Licensure difficult with varied requirements</a:t>
            </a:r>
          </a:p>
          <a:p>
            <a:r>
              <a:rPr lang="en-US" sz="2000" dirty="0"/>
              <a:t>DEA numbers also required per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1457101"/>
            <a:ext cx="72104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Reimbursement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0400" y="1371599"/>
            <a:ext cx="12572999" cy="5655366"/>
          </a:xfrm>
        </p:spPr>
        <p:txBody>
          <a:bodyPr/>
          <a:lstStyle/>
          <a:p>
            <a:r>
              <a:rPr lang="en-US" sz="2000" dirty="0"/>
              <a:t>Variable availability</a:t>
            </a:r>
          </a:p>
          <a:p>
            <a:r>
              <a:rPr lang="en-US" sz="2000" dirty="0"/>
              <a:t>Driven by Medicare rules</a:t>
            </a:r>
          </a:p>
          <a:p>
            <a:r>
              <a:rPr lang="en-US" sz="2000" dirty="0"/>
              <a:t>CHRONIC Care Act may change landscape</a:t>
            </a:r>
          </a:p>
          <a:p>
            <a:pPr lvl="1"/>
            <a:r>
              <a:rPr lang="en-US" sz="2000" dirty="0"/>
              <a:t>Potential for expansion of telehealth acceptance across Medicare populations</a:t>
            </a:r>
          </a:p>
          <a:p>
            <a:r>
              <a:rPr lang="en-US" sz="2000" dirty="0"/>
              <a:t>Still skepticism by payers</a:t>
            </a:r>
          </a:p>
          <a:p>
            <a:pPr lvl="1"/>
            <a:r>
              <a:rPr lang="en-US" sz="2000" dirty="0"/>
              <a:t>Potential for abuse</a:t>
            </a:r>
          </a:p>
          <a:p>
            <a:pPr lvl="1"/>
            <a:r>
              <a:rPr lang="en-US" sz="2000" dirty="0"/>
              <a:t>Difficulty in developing infrastructure to support billing</a:t>
            </a:r>
          </a:p>
        </p:txBody>
      </p:sp>
    </p:spTree>
    <p:extLst>
      <p:ext uri="{BB962C8B-B14F-4D97-AF65-F5344CB8AC3E}">
        <p14:creationId xmlns:p14="http://schemas.microsoft.com/office/powerpoint/2010/main" val="291369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Nontraditional delivery in a tradition-bound space</a:t>
            </a:r>
          </a:p>
          <a:p>
            <a:r>
              <a:rPr lang="en-US" dirty="0"/>
              <a:t>Joint Commission standards accepted throughout industry</a:t>
            </a:r>
          </a:p>
          <a:p>
            <a:pPr lvl="1"/>
            <a:r>
              <a:rPr lang="en-US" dirty="0"/>
              <a:t>Not necessarily specific to delivery of telemedicine</a:t>
            </a:r>
          </a:p>
          <a:p>
            <a:r>
              <a:rPr lang="en-US" dirty="0"/>
              <a:t>Two new efforts at specific telemedicine accreditation</a:t>
            </a:r>
          </a:p>
          <a:p>
            <a:pPr lvl="1"/>
            <a:r>
              <a:rPr lang="en-US" dirty="0"/>
              <a:t>CHQI – affiliated with the ATA</a:t>
            </a:r>
          </a:p>
          <a:p>
            <a:pPr lvl="1"/>
            <a:r>
              <a:rPr lang="en-US" dirty="0"/>
              <a:t>URAC – long history in healthcare standards</a:t>
            </a:r>
          </a:p>
          <a:p>
            <a:r>
              <a:rPr lang="en-US" dirty="0"/>
              <a:t>Help needed for consumers, medical boards, etc.</a:t>
            </a:r>
          </a:p>
        </p:txBody>
      </p:sp>
    </p:spTree>
    <p:extLst>
      <p:ext uri="{BB962C8B-B14F-4D97-AF65-F5344CB8AC3E}">
        <p14:creationId xmlns:p14="http://schemas.microsoft.com/office/powerpoint/2010/main" val="86773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 Brand Colors">
      <a:dk1>
        <a:srgbClr val="000000"/>
      </a:dk1>
      <a:lt1>
        <a:srgbClr val="FFFFFF"/>
      </a:lt1>
      <a:dk2>
        <a:srgbClr val="1F497D"/>
      </a:dk2>
      <a:lt2>
        <a:srgbClr val="87D1E6"/>
      </a:lt2>
      <a:accent1>
        <a:srgbClr val="1C447F"/>
      </a:accent1>
      <a:accent2>
        <a:srgbClr val="97C13C"/>
      </a:accent2>
      <a:accent3>
        <a:srgbClr val="00A79D"/>
      </a:accent3>
      <a:accent4>
        <a:srgbClr val="6D6E71"/>
      </a:accent4>
      <a:accent5>
        <a:srgbClr val="F3BD48"/>
      </a:accent5>
      <a:accent6>
        <a:srgbClr val="5E246B"/>
      </a:accent6>
      <a:hlink>
        <a:srgbClr val="97C13C"/>
      </a:hlink>
      <a:folHlink>
        <a:srgbClr val="5B692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16198</TotalTime>
  <Words>297</Words>
  <Application>Microsoft Office PowerPoint</Application>
  <PresentationFormat>Custom</PresentationFormat>
  <Paragraphs>81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AppleSymbols</vt:lpstr>
      <vt:lpstr>Arial</vt:lpstr>
      <vt:lpstr>Calibri</vt:lpstr>
      <vt:lpstr>Calibri Light</vt:lpstr>
      <vt:lpstr>Courier New</vt:lpstr>
      <vt:lpstr>Europa-Bold</vt:lpstr>
      <vt:lpstr>Europa-Light</vt:lpstr>
      <vt:lpstr>Europa-Regular</vt:lpstr>
      <vt:lpstr>Helvetica</vt:lpstr>
      <vt:lpstr>Helvetica Neue</vt:lpstr>
      <vt:lpstr>Trebuchet MS</vt:lpstr>
      <vt:lpstr>Trebuchet MS Regular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Hoyecki</dc:creator>
  <cp:lastModifiedBy>Til Jolly</cp:lastModifiedBy>
  <cp:revision>459</cp:revision>
  <dcterms:created xsi:type="dcterms:W3CDTF">2018-01-29T19:25:29Z</dcterms:created>
  <dcterms:modified xsi:type="dcterms:W3CDTF">2018-05-14T16:03:49Z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2018-01-29T00:00:00Z</vt:filetime>
  </property>
</Properties>
</file>